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81" r:id="rId7"/>
    <p:sldId id="262" r:id="rId8"/>
    <p:sldId id="277" r:id="rId9"/>
    <p:sldId id="264" r:id="rId10"/>
    <p:sldId id="276" r:id="rId11"/>
    <p:sldId id="266" r:id="rId12"/>
    <p:sldId id="268" r:id="rId13"/>
    <p:sldId id="278" r:id="rId14"/>
    <p:sldId id="275" r:id="rId15"/>
    <p:sldId id="279" r:id="rId16"/>
    <p:sldId id="26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BA52-F213-47AC-AB30-9116B3309444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A3A8-B073-4FB0-B967-913119019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4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F4F8-2FD8-4BFC-937F-3436B180724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6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9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0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1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4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4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8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0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40000"/>
                <a:lumOff val="60000"/>
              </a:schemeClr>
            </a:gs>
            <a:gs pos="9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CF7C-2809-4C09-8509-1456CF20300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B2F6-790F-4F2D-A929-DA246CA79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letfoodbethymedicine/infopedia/sugar-infographics?authuser=0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thelowcarbkitchen.co.u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494" y="263691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UNDERSTANDING DIABETES 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(and OBESITY)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83768" y="260648"/>
            <a:ext cx="4536504" cy="2232248"/>
            <a:chOff x="2267744" y="404664"/>
            <a:chExt cx="4536504" cy="2232248"/>
          </a:xfrm>
        </p:grpSpPr>
        <p:grpSp>
          <p:nvGrpSpPr>
            <p:cNvPr id="5" name="Group 4"/>
            <p:cNvGrpSpPr/>
            <p:nvPr/>
          </p:nvGrpSpPr>
          <p:grpSpPr>
            <a:xfrm>
              <a:off x="2267744" y="404664"/>
              <a:ext cx="4536504" cy="2232248"/>
              <a:chOff x="1135247" y="2420889"/>
              <a:chExt cx="4588881" cy="1863591"/>
            </a:xfrm>
          </p:grpSpPr>
          <p:sp>
            <p:nvSpPr>
              <p:cNvPr id="6" name="Curved Left Arrow 5"/>
              <p:cNvSpPr/>
              <p:nvPr/>
            </p:nvSpPr>
            <p:spPr>
              <a:xfrm>
                <a:off x="1135247" y="2420889"/>
                <a:ext cx="4588881" cy="1863591"/>
              </a:xfrm>
              <a:prstGeom prst="curvedLeftArrow">
                <a:avLst>
                  <a:gd name="adj1" fmla="val 16678"/>
                  <a:gd name="adj2" fmla="val 43480"/>
                  <a:gd name="adj3" fmla="val 23936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35247" y="2961932"/>
                <a:ext cx="4041945" cy="48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Real Food - Real Hope</a:t>
                </a:r>
                <a:endParaRPr lang="en-GB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759326">
              <a:off x="5503535" y="764163"/>
              <a:ext cx="127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changing</a:t>
              </a:r>
              <a:endParaRPr lang="en-GB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765110">
              <a:off x="5529634" y="1564387"/>
              <a:ext cx="1102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37441C"/>
                  </a:solidFill>
                  <a:latin typeface="Bahnschrift" panose="020B0502040204020203" pitchFamily="34" charset="0"/>
                </a:rPr>
                <a:t>direction</a:t>
              </a:r>
              <a:endParaRPr lang="en-GB" b="1" dirty="0">
                <a:solidFill>
                  <a:srgbClr val="37441C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5815" y="5530006"/>
            <a:ext cx="3672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Jeremy Martin</a:t>
            </a:r>
          </a:p>
          <a:p>
            <a:pPr algn="ctr"/>
            <a:r>
              <a:rPr lang="en-GB" dirty="0" smtClean="0"/>
              <a:t>Ambassador for the PHC</a:t>
            </a:r>
          </a:p>
          <a:p>
            <a:pPr algn="ctr"/>
            <a:r>
              <a:rPr lang="en-GB" dirty="0" smtClean="0"/>
              <a:t>Associate with Think Healthy Me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Public Health Collaboration – Informing Healthy Decis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Public Health Collaboration – Informing Healthy Decis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7" y="4728524"/>
            <a:ext cx="2729697" cy="7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178" y="3356992"/>
            <a:ext cx="767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It’s Not Your Fault: Part 2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3933056"/>
            <a:ext cx="64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dvice is wrong </a:t>
            </a:r>
            <a:endParaRPr lang="en-GB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4509120"/>
            <a:ext cx="8186042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“Substituting dietary omega-6 linoleic acid in place of saturated fat </a:t>
            </a:r>
            <a:r>
              <a:rPr lang="en-GB" sz="2800" u="sng" dirty="0" smtClean="0">
                <a:solidFill>
                  <a:schemeClr val="bg1"/>
                </a:solidFill>
              </a:rPr>
              <a:t>increased</a:t>
            </a:r>
            <a:r>
              <a:rPr lang="en-GB" sz="2800" dirty="0" smtClean="0">
                <a:solidFill>
                  <a:schemeClr val="bg1"/>
                </a:solidFill>
              </a:rPr>
              <a:t> the risks of death from all causes, coronary heart disease and cardiovascular disease.”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7298" y="226110"/>
            <a:ext cx="5097374" cy="1437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Cut down on your saturated fat </a:t>
            </a:r>
            <a:r>
              <a:rPr lang="en-GB" sz="2800" dirty="0"/>
              <a:t>intake </a:t>
            </a:r>
            <a:r>
              <a:rPr lang="en-GB" sz="2800" dirty="0" smtClean="0"/>
              <a:t>choose </a:t>
            </a:r>
            <a:r>
              <a:rPr lang="en-GB" sz="2800" dirty="0"/>
              <a:t>vegetable oils and spreads </a:t>
            </a:r>
            <a:r>
              <a:rPr lang="en-GB" sz="2800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593" y="1916832"/>
            <a:ext cx="509050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Sydney Diet Heart Study, 1966 - 1973. </a:t>
            </a:r>
          </a:p>
          <a:p>
            <a:r>
              <a:rPr lang="en-GB" i="1" dirty="0" smtClean="0"/>
              <a:t>Re-evaluation published February 2013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315852" y="2780928"/>
            <a:ext cx="8337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458 men aged 30-59 years with a recent coronary event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Intervention group replaced dietary </a:t>
            </a:r>
            <a:r>
              <a:rPr lang="en-GB" sz="2000" dirty="0"/>
              <a:t>saturated </a:t>
            </a:r>
            <a:r>
              <a:rPr lang="en-GB" sz="2000" dirty="0" smtClean="0"/>
              <a:t>fats </a:t>
            </a:r>
            <a:r>
              <a:rPr lang="en-GB" sz="2000" dirty="0"/>
              <a:t>with omega 6 linoleic acid </a:t>
            </a:r>
            <a:r>
              <a:rPr lang="en-GB" sz="2000" dirty="0" smtClean="0"/>
              <a:t>(safflower </a:t>
            </a:r>
            <a:r>
              <a:rPr lang="en-GB" sz="2000" dirty="0"/>
              <a:t>oil and safflower oil polyunsaturated margarine</a:t>
            </a:r>
            <a:r>
              <a:rPr lang="en-GB" sz="20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Control group received </a:t>
            </a:r>
            <a:r>
              <a:rPr lang="en-GB" sz="2000" dirty="0"/>
              <a:t>no specific dietary </a:t>
            </a:r>
            <a:r>
              <a:rPr lang="en-GB" sz="2000" dirty="0" smtClean="0"/>
              <a:t>instruction</a:t>
            </a:r>
            <a:endParaRPr lang="en-GB" sz="2000" dirty="0"/>
          </a:p>
        </p:txBody>
      </p:sp>
      <p:pic>
        <p:nvPicPr>
          <p:cNvPr id="8" name="Picture 2" descr="Seeds of safflower. Carthamus tinctorius Stock Photo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15800" r="18256" b="18763"/>
          <a:stretch/>
        </p:blipFill>
        <p:spPr bwMode="auto">
          <a:xfrm>
            <a:off x="6897113" y="1883211"/>
            <a:ext cx="1830281" cy="12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8935" r="3715" b="25741"/>
          <a:stretch/>
        </p:blipFill>
        <p:spPr bwMode="auto">
          <a:xfrm>
            <a:off x="5652120" y="307828"/>
            <a:ext cx="2016118" cy="1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erermy\AppData\Local\Microsoft\Windows\INetCache\IE\S6YEPLBT\question_mark_PNG5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6794"/>
            <a:ext cx="8335665" cy="7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2694"/>
            <a:ext cx="6538238" cy="3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710" y="3140968"/>
            <a:ext cx="819732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Replacement of saturated fat with vegetable oils rich in linoleic acid (omega-6)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407495"/>
            <a:ext cx="332897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Cholesterol in blood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343599"/>
            <a:ext cx="558888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Coronary heart disease events and deaths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15985" y="4238505"/>
            <a:ext cx="0" cy="79963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4189730"/>
            <a:ext cx="201622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study hypothesis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0918" y="2348183"/>
            <a:ext cx="4507185" cy="354511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24328" y="5292347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rgbClr val="C00000"/>
                </a:solidFill>
              </a:rPr>
              <a:t>Decrease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8595" y="441890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rgbClr val="C00000"/>
                </a:solidFill>
              </a:rPr>
              <a:t>Decrease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67298" y="226110"/>
            <a:ext cx="5097374" cy="1437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Cut down on your saturated fat </a:t>
            </a:r>
            <a:r>
              <a:rPr lang="en-GB" sz="2800" dirty="0"/>
              <a:t>intake </a:t>
            </a:r>
            <a:r>
              <a:rPr lang="en-GB" sz="2800" dirty="0" smtClean="0"/>
              <a:t>choose </a:t>
            </a:r>
            <a:r>
              <a:rPr lang="en-GB" sz="2800" dirty="0"/>
              <a:t>vegetable oils and spreads </a:t>
            </a:r>
            <a:r>
              <a:rPr lang="en-GB" sz="2800" dirty="0" smtClean="0"/>
              <a:t> 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8935" r="3715" b="25741"/>
          <a:stretch/>
        </p:blipFill>
        <p:spPr bwMode="auto">
          <a:xfrm>
            <a:off x="5652120" y="307828"/>
            <a:ext cx="2016118" cy="1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Jerermy\AppData\Local\Microsoft\Windows\INetCache\IE\S6YEPLBT\question_mark_PNG5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1763688" y="5176917"/>
            <a:ext cx="0" cy="79963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12</a:t>
            </a:fld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6794"/>
            <a:ext cx="8335665" cy="7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2694"/>
            <a:ext cx="6538238" cy="3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710" y="3140968"/>
            <a:ext cx="819732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Replacement of saturated fat with vegetable oils rich in linoleic acid (omega-6)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0887" y="4407495"/>
            <a:ext cx="332897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Cholesterol in blood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445224"/>
            <a:ext cx="531198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Coronary heart disease deaths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43808" y="4335487"/>
            <a:ext cx="1" cy="677689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63688" y="5301208"/>
            <a:ext cx="0" cy="72008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4222828"/>
            <a:ext cx="216024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What the results showed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4221088"/>
            <a:ext cx="216024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Unexpected findings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918" y="2348183"/>
            <a:ext cx="4507185" cy="354511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236296" y="543041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rgbClr val="002060"/>
                </a:solidFill>
              </a:rPr>
              <a:t>Increase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67298" y="226110"/>
            <a:ext cx="5097374" cy="1437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Cut down on your saturated fat </a:t>
            </a:r>
            <a:r>
              <a:rPr lang="en-GB" sz="2800" dirty="0"/>
              <a:t>intake </a:t>
            </a:r>
            <a:r>
              <a:rPr lang="en-GB" sz="2800" dirty="0" smtClean="0"/>
              <a:t>choose </a:t>
            </a:r>
            <a:r>
              <a:rPr lang="en-GB" sz="2800" dirty="0"/>
              <a:t>vegetable oils and spreads </a:t>
            </a:r>
            <a:r>
              <a:rPr lang="en-GB" sz="2800" dirty="0" smtClean="0"/>
              <a:t> 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8935" r="3715" b="25741"/>
          <a:stretch/>
        </p:blipFill>
        <p:spPr bwMode="auto">
          <a:xfrm>
            <a:off x="5652120" y="307828"/>
            <a:ext cx="2016118" cy="1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Jerermy\AppData\Local\Microsoft\Windows\INetCache\IE\S6YEPLBT\question_mark_PNG5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6869038" cy="159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4420" y="3347700"/>
            <a:ext cx="326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27 September 2021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6038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 user guide to saturated </a:t>
            </a:r>
            <a:r>
              <a:rPr lang="en-GB" i="1" dirty="0" smtClean="0"/>
              <a:t>fat - Diet Doctor 18 June 2021</a:t>
            </a:r>
            <a:endParaRPr lang="en-GB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8" y="404475"/>
            <a:ext cx="38671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5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06686"/>
            <a:ext cx="3744416" cy="4900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/>
              <a:t>Seed (vegetable) oils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3744416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Grinding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Hexane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Solvent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Solvent removal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Refine to remove colour and odour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Neutralising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caustic soda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Removal of soapstock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Degumming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Bleaching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Removal of waxes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Deodorising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178750"/>
            <a:ext cx="4186806" cy="3834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lvl="0" indent="-342900">
              <a:spcBef>
                <a:spcPct val="20000"/>
              </a:spcBef>
              <a:buFont typeface="+mj-lt"/>
              <a:buAutoNum type="arabicPeriod"/>
              <a:defRPr sz="2200"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De-acidification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caustic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soda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Washing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Bleaching 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Pasteurising mixers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Hydrogenation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Emulsifying, mixing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Colouring,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lavouring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9992" y="692696"/>
            <a:ext cx="4186807" cy="486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Spreads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Industrial Manufacturing </a:t>
            </a:r>
            <a:r>
              <a:rPr lang="en-GB" sz="3600" dirty="0"/>
              <a:t>P</a:t>
            </a:r>
            <a:r>
              <a:rPr lang="en-GB" sz="3600" dirty="0" smtClean="0"/>
              <a:t>rocess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301208"/>
            <a:ext cx="4186806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HVO – Hydrotreated Vegetable Oil is a replacement for diesel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Foods with Vegetable 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3456384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400" dirty="0"/>
              <a:t>Battered fish</a:t>
            </a:r>
          </a:p>
          <a:p>
            <a:r>
              <a:rPr lang="en-GB" sz="2400" dirty="0"/>
              <a:t>Biscuits</a:t>
            </a:r>
          </a:p>
          <a:p>
            <a:r>
              <a:rPr lang="en-GB" sz="2400" dirty="0" smtClean="0"/>
              <a:t>Bread, most</a:t>
            </a:r>
            <a:endParaRPr lang="en-GB" sz="2400" dirty="0"/>
          </a:p>
          <a:p>
            <a:r>
              <a:rPr lang="en-GB" sz="2400" dirty="0"/>
              <a:t>Cakes</a:t>
            </a:r>
          </a:p>
          <a:p>
            <a:r>
              <a:rPr lang="en-GB" sz="2400" dirty="0"/>
              <a:t>Crisps</a:t>
            </a:r>
          </a:p>
          <a:p>
            <a:r>
              <a:rPr lang="en-GB" sz="2400" dirty="0"/>
              <a:t>Mayonnaise</a:t>
            </a:r>
          </a:p>
          <a:p>
            <a:r>
              <a:rPr lang="en-GB" sz="2400" dirty="0"/>
              <a:t>Oven chips</a:t>
            </a:r>
          </a:p>
          <a:p>
            <a:r>
              <a:rPr lang="en-GB" sz="2400" dirty="0"/>
              <a:t>Pastry and anything with pastry</a:t>
            </a:r>
          </a:p>
          <a:p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0934" y="1547267"/>
            <a:ext cx="3456384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Roasted nuts</a:t>
            </a:r>
          </a:p>
          <a:p>
            <a:r>
              <a:rPr lang="en-GB" sz="2400" dirty="0" smtClean="0"/>
              <a:t>Salad dressings</a:t>
            </a:r>
          </a:p>
          <a:p>
            <a:r>
              <a:rPr lang="en-GB" sz="2400" dirty="0" smtClean="0"/>
              <a:t>Some ice cream</a:t>
            </a:r>
          </a:p>
          <a:p>
            <a:r>
              <a:rPr lang="en-GB" sz="2400" dirty="0" smtClean="0"/>
              <a:t>Some prepared meals</a:t>
            </a:r>
          </a:p>
          <a:p>
            <a:r>
              <a:rPr lang="en-GB" sz="2400" dirty="0" smtClean="0"/>
              <a:t>Some tinned fish</a:t>
            </a:r>
          </a:p>
          <a:p>
            <a:r>
              <a:rPr lang="en-GB" sz="2400" dirty="0" smtClean="0"/>
              <a:t>Some tinned soup</a:t>
            </a:r>
          </a:p>
          <a:p>
            <a:r>
              <a:rPr lang="en-GB" sz="2400" dirty="0" smtClean="0"/>
              <a:t>+ many restaurant meals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1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" y="3904792"/>
            <a:ext cx="4132114" cy="233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iet Doctor - Crunchbase Company Profile &amp;amp; Fun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0" r="63453" b="22082"/>
          <a:stretch/>
        </p:blipFill>
        <p:spPr bwMode="auto">
          <a:xfrm>
            <a:off x="467544" y="5319861"/>
            <a:ext cx="73969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4401" y="5271803"/>
            <a:ext cx="3180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Low carb and keto on a </a:t>
            </a:r>
            <a:r>
              <a:rPr lang="en-GB" sz="2800" b="1" dirty="0" smtClean="0">
                <a:solidFill>
                  <a:schemeClr val="bg1"/>
                </a:solidFill>
              </a:rPr>
              <a:t>budget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10087"/>
          <a:stretch/>
        </p:blipFill>
        <p:spPr bwMode="auto">
          <a:xfrm>
            <a:off x="3923928" y="640488"/>
            <a:ext cx="4203700" cy="178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images-na.ssl-images-amazon.com/images/I/516XYn5qaXL._SX382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7" y="260648"/>
            <a:ext cx="2304331" cy="2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Diabetes Weight-Loss Cookbook by Giancarlo Caldesi | Hachette 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5174"/>
            <a:ext cx="1872208" cy="2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212976"/>
            <a:ext cx="273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7"/>
              </a:rPr>
              <a:t>THE LOW CARB KITCHEN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640014" y="2782669"/>
            <a:ext cx="5180458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hlinkClick r:id="rId8"/>
              </a:rPr>
              <a:t>https://sites.google.com/view/letfoodbethymedicine/infopedia/sugar-infographics?authuser=0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1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1" y="1842493"/>
            <a:ext cx="4166475" cy="25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892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THANK YOU</a:t>
            </a: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32656"/>
            <a:ext cx="4216505" cy="517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/>
              <a:t>Summary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You don’t have to eat breakfast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Carbs are nice but not necessary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Vegetable oil is best used in diesel cars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Saturated fats do not cause heart disease</a:t>
            </a:r>
          </a:p>
          <a:p>
            <a:pPr>
              <a:spcAft>
                <a:spcPts val="12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78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620688"/>
            <a:ext cx="7200800" cy="156966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presentation is for information only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not medical advice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Please discuss any dietary changes with your doctor. If on medications for type 2 diabetes this Practical Guide can be passed to your doctor.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4941168"/>
            <a:ext cx="8604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 smtClean="0"/>
              <a:t>Available on Diabetes Thanet website – Useful links, Adapting medications for low carb for T2D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8253"/>
            <a:ext cx="5328592" cy="6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3570982"/>
            <a:ext cx="8136904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/>
              <a:t>Adapting diabetes medication for low carbohydrate management of type 2 diabetes: a practical </a:t>
            </a:r>
            <a:r>
              <a:rPr lang="en-GB" sz="2400" b="1" dirty="0" smtClean="0"/>
              <a:t>guide. </a:t>
            </a:r>
            <a:endParaRPr lang="en-GB" sz="2400" b="1" dirty="0"/>
          </a:p>
          <a:p>
            <a:r>
              <a:rPr lang="sv-SE" sz="1600" dirty="0"/>
              <a:t>Campbell Murdoch, David Unwin, David Cavan, Mark Cucuzzella and Mahendra Patel</a:t>
            </a:r>
          </a:p>
        </p:txBody>
      </p:sp>
    </p:spTree>
    <p:extLst>
      <p:ext uri="{BB962C8B-B14F-4D97-AF65-F5344CB8AC3E}">
        <p14:creationId xmlns:p14="http://schemas.microsoft.com/office/powerpoint/2010/main" val="12911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120680" cy="2520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4000" dirty="0" smtClean="0"/>
              <a:t>Is the current dietary advice failing to curb diabetes and obesity?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8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NHS Tips for </a:t>
            </a:r>
            <a:r>
              <a:rPr lang="en-GB" dirty="0"/>
              <a:t>H</a:t>
            </a:r>
            <a:r>
              <a:rPr lang="en-GB" dirty="0" smtClean="0"/>
              <a:t>eathy Eating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28" y="1412776"/>
            <a:ext cx="5554960" cy="15407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Do </a:t>
            </a:r>
            <a:r>
              <a:rPr lang="en-GB" sz="2400" dirty="0"/>
              <a:t>not skip </a:t>
            </a:r>
            <a:r>
              <a:rPr lang="en-GB" sz="2400" dirty="0" smtClean="0"/>
              <a:t>breakfast - a</a:t>
            </a:r>
            <a:r>
              <a:rPr lang="en-GB" sz="2400" dirty="0"/>
              <a:t> wholegrain lower sugar cereal with semi-skimmed milk and fruit sliced over the top is a tasty and healthier breakfast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4</a:t>
            </a:fld>
            <a:endParaRPr lang="en-GB" dirty="0"/>
          </a:p>
        </p:txBody>
      </p:sp>
      <p:pic>
        <p:nvPicPr>
          <p:cNvPr id="1026" name="Picture 2" descr="Breakfast cereal with fruit and 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65" y="1336806"/>
            <a:ext cx="2513046" cy="167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4" y="3140968"/>
            <a:ext cx="2513046" cy="15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8935" r="3715" b="25741"/>
          <a:stretch/>
        </p:blipFill>
        <p:spPr bwMode="auto">
          <a:xfrm>
            <a:off x="5904654" y="4806774"/>
            <a:ext cx="2513046" cy="16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1875" y="3192760"/>
            <a:ext cx="5554960" cy="1172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Choose higher fibre or wholegrain varieties, such as whole-wheat pasta, brown rice or potatoes with their skin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8722" y="4776261"/>
            <a:ext cx="5554960" cy="14853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Cut down on your saturated fat intake and choose foods that contain unsaturated fats instead, such as vegetable oils and spreads</a:t>
            </a:r>
          </a:p>
        </p:txBody>
      </p:sp>
    </p:spTree>
    <p:extLst>
      <p:ext uri="{BB962C8B-B14F-4D97-AF65-F5344CB8AC3E}">
        <p14:creationId xmlns:p14="http://schemas.microsoft.com/office/powerpoint/2010/main" val="4112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520"/>
            <a:ext cx="2962672" cy="25488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80g </a:t>
            </a:r>
            <a:r>
              <a:rPr lang="en-GB" dirty="0"/>
              <a:t>- carbs</a:t>
            </a:r>
          </a:p>
          <a:p>
            <a:pPr marL="0" indent="0">
              <a:buNone/>
            </a:pPr>
            <a:r>
              <a:rPr lang="en-GB" dirty="0" smtClean="0"/>
              <a:t>15g - fat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14g - protein </a:t>
            </a:r>
          </a:p>
          <a:p>
            <a:pPr marL="0" indent="0">
              <a:buNone/>
            </a:pPr>
            <a:r>
              <a:rPr lang="en-GB" dirty="0" smtClean="0"/>
              <a:t>7g - fibre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2" descr="Breakfast cereal with fruit and 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513046" cy="167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rermy\AppData\Local\Microsoft\Windows\INetCache\IE\S6YEPLBT\banana-isolated-white-background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4" b="10478"/>
          <a:stretch/>
        </p:blipFill>
        <p:spPr bwMode="auto">
          <a:xfrm>
            <a:off x="323528" y="5749818"/>
            <a:ext cx="1731301" cy="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64568"/>
            <a:ext cx="5684796" cy="45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76056" y="2672680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266307" y="3392760"/>
            <a:ext cx="3554165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00192" y="5209523"/>
            <a:ext cx="1908212" cy="343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3404" y="332656"/>
            <a:ext cx="679089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a wholegrain lower sugar cereal with semi-skimmed milk and fruit </a:t>
            </a:r>
            <a:r>
              <a:rPr lang="en-GB" sz="2800" dirty="0" smtClean="0"/>
              <a:t>is a healthier breakfast</a:t>
            </a:r>
            <a:endParaRPr lang="en-GB" sz="2800" dirty="0"/>
          </a:p>
        </p:txBody>
      </p:sp>
      <p:pic>
        <p:nvPicPr>
          <p:cNvPr id="2050" name="Picture 2" descr="C:\Users\Jerermy\AppData\Local\Microsoft\Windows\INetCache\IE\S6YEPLBT\question_mark_PNG5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16" y="36004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552728" cy="28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lowcarbfreshwell.files.wordpress.com/2019/05/b71200ec-bb8e-4360-866f-d22cdf1dff7f.png?w=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6624736" cy="28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424970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Insulin Levels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642" y="4043838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Insulin Levels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81478" y="4521314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Burn Fat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729226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Store Fat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09470" y="1772816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Burn Fat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980728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Store Fat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620688"/>
            <a:ext cx="1817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388930"/>
            <a:ext cx="1817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509120"/>
            <a:ext cx="33123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Breakfast  Snack    Lunch      Snack    Dinner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1764456"/>
            <a:ext cx="7642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40" y="1764457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Dinner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5" y="1726649"/>
            <a:ext cx="764679" cy="191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175307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Breakfast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5951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err="1" smtClean="0"/>
              <a:t>Freshwell</a:t>
            </a:r>
            <a:r>
              <a:rPr lang="en-GB" i="1" dirty="0" smtClean="0"/>
              <a:t> </a:t>
            </a:r>
            <a:r>
              <a:rPr lang="en-GB" i="1" dirty="0"/>
              <a:t>Low Carb Project (lowcarbfreshwell.co.uk)</a:t>
            </a:r>
          </a:p>
        </p:txBody>
      </p:sp>
    </p:spTree>
    <p:extLst>
      <p:ext uri="{BB962C8B-B14F-4D97-AF65-F5344CB8AC3E}">
        <p14:creationId xmlns:p14="http://schemas.microsoft.com/office/powerpoint/2010/main" val="18725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AutoShape 2" descr="Lifesum - 16:8 intermittent fasting is one of the most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8168" y="1916832"/>
            <a:ext cx="8242976" cy="371178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A study in North Carolina from 1977 to 2002 found that eating occasions, which they defined as meals plus significant snacks, rose on average from </a:t>
            </a:r>
            <a:r>
              <a:rPr lang="en-GB" sz="2800" dirty="0" smtClean="0"/>
              <a:t>3.5 </a:t>
            </a:r>
            <a:r>
              <a:rPr lang="en-GB" sz="2800" dirty="0"/>
              <a:t>to 5 and the gap between eating fell from 4.5 to 3.5 hours. </a:t>
            </a:r>
            <a:endParaRPr lang="en-GB" sz="2800" dirty="0" smtClean="0"/>
          </a:p>
          <a:p>
            <a:pPr>
              <a:lnSpc>
                <a:spcPct val="120000"/>
              </a:lnSpc>
            </a:pPr>
            <a:endParaRPr lang="en-GB" sz="2800" dirty="0"/>
          </a:p>
          <a:p>
            <a:pPr>
              <a:lnSpc>
                <a:spcPct val="120000"/>
              </a:lnSpc>
            </a:pPr>
            <a:r>
              <a:rPr lang="en-GB" sz="2800" dirty="0" smtClean="0"/>
              <a:t>In </a:t>
            </a:r>
            <a:r>
              <a:rPr lang="en-GB" sz="2800" dirty="0"/>
              <a:t>the same period obesity rates went from 13% to 30%.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Eating occasions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297022" cy="139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5" y="332656"/>
            <a:ext cx="4968551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 smtClean="0"/>
              <a:t>Choose higher fibre or wholegrain varieties</a:t>
            </a:r>
          </a:p>
        </p:txBody>
      </p:sp>
      <p:pic>
        <p:nvPicPr>
          <p:cNvPr id="10" name="Picture 2" descr="C:\Users\Jerermy\AppData\Local\Microsoft\Windows\INetCache\IE\S6YEPLBT\question_mark_PNG5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20" y="36004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44" y="1844824"/>
            <a:ext cx="8352928" cy="1692771"/>
          </a:xfrm>
          <a:prstGeom prst="rect">
            <a:avLst/>
          </a:prstGeom>
          <a:solidFill>
            <a:srgbClr val="F2DCDB">
              <a:alpha val="5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NHS say there is “strong evidence” high fibre diets reduce risk of CVD and type 2 diabetes, </a:t>
            </a:r>
            <a:r>
              <a:rPr lang="en-GB" sz="2200" b="1" dirty="0" smtClean="0"/>
              <a:t>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/>
              <a:t>Randomised </a:t>
            </a:r>
            <a:r>
              <a:rPr lang="en-GB" sz="2200" b="1" dirty="0"/>
              <a:t>controlled trials did not demonstrate an effect of dietary fibre intake on type 2 diabetes or cardiovascular risk </a:t>
            </a:r>
            <a:r>
              <a:rPr lang="en-GB" sz="2200" b="1" dirty="0" smtClean="0"/>
              <a:t>factors</a:t>
            </a:r>
            <a:r>
              <a:rPr lang="en-GB" sz="2200" dirty="0" smtClean="0"/>
              <a:t>.</a:t>
            </a:r>
          </a:p>
          <a:p>
            <a:r>
              <a:rPr lang="en-GB" sz="1600" i="1" dirty="0"/>
              <a:t>www.nutrition.org.uk/nutritionscience/nutrients-food-and-ingredients /</a:t>
            </a:r>
            <a:r>
              <a:rPr lang="en-GB" sz="1600" i="1" dirty="0" smtClean="0"/>
              <a:t>dietary-fibre</a:t>
            </a: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8839"/>
            <a:ext cx="3333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04456" y="3711589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“The lower limit of dietary carbohydrate compatible with life apparently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is zero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provided that adequate amounts of protein and fat are consumed.”</a:t>
            </a:r>
          </a:p>
          <a:p>
            <a:pPr>
              <a:spcAft>
                <a:spcPts val="1200"/>
              </a:spcAft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Dietary Reference Intakes, Food and Nutrition Board, Institute of Medicine, USA 2005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5" y="5805264"/>
            <a:ext cx="326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1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689554"/>
              </p:ext>
            </p:extLst>
          </p:nvPr>
        </p:nvGraphicFramePr>
        <p:xfrm>
          <a:off x="338722" y="1628796"/>
          <a:ext cx="8409742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4871"/>
                <a:gridCol w="4204871"/>
              </a:tblGrid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Sat Fat intake (3.9-7.3%)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Sat Fat intake (13.9-15.5%)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Bosnia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Herzegovina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Tajikistan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Azerbaijan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Moldova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Armenia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68041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Sat Fat intake </a:t>
                      </a:r>
                      <a:r>
                        <a:rPr lang="da-DK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Sat Fat intake </a:t>
                      </a:r>
                      <a:r>
                        <a:rPr lang="da-DK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95FB6FCA-239B-41D9-8120-D7168BDA4F31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8935" r="3715" b="25741"/>
          <a:stretch/>
        </p:blipFill>
        <p:spPr bwMode="auto">
          <a:xfrm>
            <a:off x="5652120" y="163812"/>
            <a:ext cx="2016118" cy="1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8722" y="191741"/>
            <a:ext cx="5097374" cy="1293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Cut down on your saturated fat </a:t>
            </a:r>
            <a:r>
              <a:rPr lang="en-GB" sz="2800" dirty="0"/>
              <a:t>intake </a:t>
            </a:r>
            <a:r>
              <a:rPr lang="en-GB" sz="2800" dirty="0" smtClean="0"/>
              <a:t>choose </a:t>
            </a:r>
            <a:r>
              <a:rPr lang="en-GB" sz="2800" dirty="0"/>
              <a:t>vegetable oils and spreads </a:t>
            </a:r>
            <a:r>
              <a:rPr lang="en-GB" sz="2800" dirty="0" smtClean="0"/>
              <a:t> 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65693"/>
              </p:ext>
            </p:extLst>
          </p:nvPr>
        </p:nvGraphicFramePr>
        <p:xfrm>
          <a:off x="361446" y="5013176"/>
          <a:ext cx="8387018" cy="1104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509"/>
                <a:gridCol w="419350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CHD deaths /100,000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CHD </a:t>
                      </a: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 /100,000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r>
                        <a:rPr lang="en-GB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(Men)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GB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(Men)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en-GB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(Women)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GB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(Women)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905" y="6262573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Dr Zoe Harcombe, PhD</a:t>
            </a:r>
            <a:endParaRPr lang="en-GB" sz="1600" i="1" dirty="0"/>
          </a:p>
        </p:txBody>
      </p:sp>
      <p:pic>
        <p:nvPicPr>
          <p:cNvPr id="10" name="Picture 2" descr="C:\Users\Jerermy\AppData\Local\Microsoft\Windows\INetCache\IE\S6YEPLBT\question_mark_PNG5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747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NHS Tips for Heathy Eating</vt:lpstr>
      <vt:lpstr>PowerPoint Presentation</vt:lpstr>
      <vt:lpstr>PowerPoint Presentation</vt:lpstr>
      <vt:lpstr>Eating occasions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Seed (vegetable) oils</vt:lpstr>
      <vt:lpstr>Foods with Vegetable Oil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Jeremy</cp:lastModifiedBy>
  <cp:revision>79</cp:revision>
  <dcterms:created xsi:type="dcterms:W3CDTF">2021-09-28T19:18:08Z</dcterms:created>
  <dcterms:modified xsi:type="dcterms:W3CDTF">2021-10-07T13:42:11Z</dcterms:modified>
</cp:coreProperties>
</file>