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0"/>
  </p:notesMasterIdLst>
  <p:handoutMasterIdLst>
    <p:handoutMasterId r:id="rId21"/>
  </p:handoutMasterIdLst>
  <p:sldIdLst>
    <p:sldId id="280" r:id="rId3"/>
    <p:sldId id="320" r:id="rId4"/>
    <p:sldId id="325" r:id="rId5"/>
    <p:sldId id="389" r:id="rId6"/>
    <p:sldId id="392" r:id="rId7"/>
    <p:sldId id="287" r:id="rId8"/>
    <p:sldId id="394" r:id="rId9"/>
    <p:sldId id="390" r:id="rId10"/>
    <p:sldId id="304" r:id="rId11"/>
    <p:sldId id="403" r:id="rId12"/>
    <p:sldId id="401" r:id="rId13"/>
    <p:sldId id="397" r:id="rId14"/>
    <p:sldId id="393" r:id="rId15"/>
    <p:sldId id="398" r:id="rId16"/>
    <p:sldId id="382" r:id="rId17"/>
    <p:sldId id="402" r:id="rId18"/>
    <p:sldId id="400" r:id="rId19"/>
  </p:sldIdLst>
  <p:sldSz cx="9144000" cy="6858000" type="screen4x3"/>
  <p:notesSz cx="10234613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B3E"/>
    <a:srgbClr val="9BBB59"/>
    <a:srgbClr val="558ED5"/>
    <a:srgbClr val="C80000"/>
    <a:srgbClr val="37441C"/>
    <a:srgbClr val="FF6D6D"/>
    <a:srgbClr val="E20000"/>
    <a:srgbClr val="FEF4EC"/>
    <a:srgbClr val="E7E4D5"/>
    <a:srgbClr val="F0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3" autoAdjust="0"/>
    <p:restoredTop sz="94660"/>
  </p:normalViewPr>
  <p:slideViewPr>
    <p:cSldViewPr>
      <p:cViewPr>
        <p:scale>
          <a:sx n="90" d="100"/>
          <a:sy n="90" d="100"/>
        </p:scale>
        <p:origin x="-556" y="-1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rmy\Documents\Health\Xlsx%20files\Obesity%20%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rmy\Documents\Health\Xlsx%20files\IR%20Insulin%20Glucose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12'!$H$5:$H$6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rgbClr val="9BBB59">
                <a:alpha val="6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i="1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21%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i="1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12'!$G$7:$G$8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'Table 12'!$H$7:$H$8</c:f>
              <c:numCache>
                <c:formatCode>0.0%</c:formatCode>
                <c:ptCount val="2"/>
                <c:pt idx="0">
                  <c:v>4.4999999999999998E-2</c:v>
                </c:pt>
                <c:pt idx="1">
                  <c:v>1.2999999999999999E-2</c:v>
                </c:pt>
              </c:numCache>
            </c:numRef>
          </c:val>
        </c:ser>
        <c:ser>
          <c:idx val="1"/>
          <c:order val="1"/>
          <c:tx>
            <c:strRef>
              <c:f>'Table 12'!$I$5:$I$6</c:f>
              <c:strCache>
                <c:ptCount val="1"/>
                <c:pt idx="0">
                  <c:v>Overweight</c:v>
                </c:pt>
              </c:strCache>
            </c:strRef>
          </c:tx>
          <c:spPr>
            <a:solidFill>
              <a:srgbClr val="558ED5">
                <a:alpha val="6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28</a:t>
                    </a:r>
                    <a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3209876543209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12'!$G$7:$G$8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'Table 12'!$I$7:$I$8</c:f>
              <c:numCache>
                <c:formatCode>0.0%</c:formatCode>
                <c:ptCount val="2"/>
                <c:pt idx="0">
                  <c:v>5.8000000000000003E-2</c:v>
                </c:pt>
                <c:pt idx="1">
                  <c:v>5.8999999999999997E-2</c:v>
                </c:pt>
              </c:numCache>
            </c:numRef>
          </c:val>
        </c:ser>
        <c:ser>
          <c:idx val="2"/>
          <c:order val="2"/>
          <c:tx>
            <c:strRef>
              <c:f>'Table 12'!$J$5:$J$6</c:f>
              <c:strCache>
                <c:ptCount val="1"/>
                <c:pt idx="0">
                  <c:v>Obese </c:v>
                </c:pt>
              </c:strCache>
            </c:strRef>
          </c:tx>
          <c:spPr>
            <a:solidFill>
              <a:srgbClr val="C80000">
                <a:alpha val="50196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i="1" smtClean="0">
                        <a:solidFill>
                          <a:srgbClr val="C00000"/>
                        </a:solidFill>
                      </a:rPr>
                      <a:t>51%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i="1" smtClean="0">
                        <a:solidFill>
                          <a:srgbClr val="C00000"/>
                        </a:solidFill>
                      </a:rPr>
                      <a:t>54</a:t>
                    </a:r>
                    <a:r>
                      <a:rPr lang="en-US" i="1">
                        <a:solidFill>
                          <a:srgbClr val="C00000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12'!$G$7:$G$8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'Table 12'!$J$7:$J$8</c:f>
              <c:numCache>
                <c:formatCode>0.0%</c:formatCode>
                <c:ptCount val="2"/>
                <c:pt idx="0">
                  <c:v>0.107</c:v>
                </c:pt>
                <c:pt idx="1">
                  <c:v>8.4000000000000005E-2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56320"/>
        <c:axId val="182457856"/>
      </c:barChart>
      <c:catAx>
        <c:axId val="18245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82457856"/>
        <c:crosses val="autoZero"/>
        <c:auto val="1"/>
        <c:lblAlgn val="ctr"/>
        <c:lblOffset val="100"/>
        <c:noMultiLvlLbl val="0"/>
      </c:catAx>
      <c:valAx>
        <c:axId val="1824578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82456320"/>
        <c:crosses val="autoZero"/>
        <c:crossBetween val="between"/>
      </c:valAx>
      <c:spPr>
        <a:ln>
          <a:solidFill>
            <a:schemeClr val="accent3">
              <a:lumMod val="75000"/>
            </a:schemeClr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736766809728183E-2"/>
          <c:y val="3.3434650455927049E-2"/>
          <c:w val="0.69831142351841213"/>
          <c:h val="0.89042050594739486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Glucose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Sheet1!$B$2:$B$32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Sheet1!$C$2:$C$32</c:f>
              <c:numCache>
                <c:formatCode>0.00</c:formatCode>
                <c:ptCount val="31"/>
                <c:pt idx="0">
                  <c:v>5</c:v>
                </c:pt>
                <c:pt idx="1">
                  <c:v>5.01</c:v>
                </c:pt>
                <c:pt idx="2">
                  <c:v>5.0199999999999996</c:v>
                </c:pt>
                <c:pt idx="3">
                  <c:v>5.05</c:v>
                </c:pt>
                <c:pt idx="4">
                  <c:v>5.1099999999999994</c:v>
                </c:pt>
                <c:pt idx="5">
                  <c:v>5.169999999999999</c:v>
                </c:pt>
                <c:pt idx="6">
                  <c:v>5.2799999999999994</c:v>
                </c:pt>
                <c:pt idx="7">
                  <c:v>5.39</c:v>
                </c:pt>
                <c:pt idx="8">
                  <c:v>5.56</c:v>
                </c:pt>
                <c:pt idx="9">
                  <c:v>5.7299999999999995</c:v>
                </c:pt>
                <c:pt idx="10">
                  <c:v>5.97</c:v>
                </c:pt>
                <c:pt idx="11">
                  <c:v>6.21</c:v>
                </c:pt>
                <c:pt idx="12">
                  <c:v>6.45</c:v>
                </c:pt>
                <c:pt idx="13">
                  <c:v>6.69</c:v>
                </c:pt>
                <c:pt idx="14">
                  <c:v>6.9300000000000006</c:v>
                </c:pt>
                <c:pt idx="15">
                  <c:v>7.1700000000000008</c:v>
                </c:pt>
                <c:pt idx="16">
                  <c:v>7.410000000000001</c:v>
                </c:pt>
                <c:pt idx="17">
                  <c:v>7.6500000000000012</c:v>
                </c:pt>
                <c:pt idx="18">
                  <c:v>7.8900000000000015</c:v>
                </c:pt>
                <c:pt idx="19">
                  <c:v>8.1300000000000008</c:v>
                </c:pt>
                <c:pt idx="20">
                  <c:v>8.370000000000001</c:v>
                </c:pt>
                <c:pt idx="21">
                  <c:v>8.6100000000000012</c:v>
                </c:pt>
                <c:pt idx="22">
                  <c:v>8.8500000000000014</c:v>
                </c:pt>
                <c:pt idx="23">
                  <c:v>9.0900000000000016</c:v>
                </c:pt>
                <c:pt idx="24">
                  <c:v>9.3300000000000018</c:v>
                </c:pt>
                <c:pt idx="25">
                  <c:v>9.5700000000000021</c:v>
                </c:pt>
                <c:pt idx="26">
                  <c:v>9.8100000000000023</c:v>
                </c:pt>
                <c:pt idx="27">
                  <c:v>10.050000000000002</c:v>
                </c:pt>
                <c:pt idx="28">
                  <c:v>10.290000000000003</c:v>
                </c:pt>
                <c:pt idx="29">
                  <c:v>10.530000000000003</c:v>
                </c:pt>
                <c:pt idx="30">
                  <c:v>10.770000000000003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Insulin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Sheet1!$B$2:$B$32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Sheet1!$D$2:$D$32</c:f>
              <c:numCache>
                <c:formatCode>0.00</c:formatCode>
                <c:ptCount val="31"/>
                <c:pt idx="0">
                  <c:v>5</c:v>
                </c:pt>
                <c:pt idx="1">
                  <c:v>5.25</c:v>
                </c:pt>
                <c:pt idx="2">
                  <c:v>5.5625</c:v>
                </c:pt>
                <c:pt idx="3">
                  <c:v>5.9375</c:v>
                </c:pt>
                <c:pt idx="4">
                  <c:v>6.375</c:v>
                </c:pt>
                <c:pt idx="5">
                  <c:v>7</c:v>
                </c:pt>
                <c:pt idx="6">
                  <c:v>7.75</c:v>
                </c:pt>
                <c:pt idx="7">
                  <c:v>8.625</c:v>
                </c:pt>
                <c:pt idx="8">
                  <c:v>9.5</c:v>
                </c:pt>
                <c:pt idx="9">
                  <c:v>10.4375</c:v>
                </c:pt>
                <c:pt idx="10">
                  <c:v>11.25</c:v>
                </c:pt>
                <c:pt idx="11">
                  <c:v>11.875</c:v>
                </c:pt>
                <c:pt idx="12">
                  <c:v>12.5</c:v>
                </c:pt>
                <c:pt idx="13">
                  <c:v>12.8125</c:v>
                </c:pt>
                <c:pt idx="14">
                  <c:v>13</c:v>
                </c:pt>
                <c:pt idx="15">
                  <c:v>13.0625</c:v>
                </c:pt>
                <c:pt idx="16">
                  <c:v>13.025</c:v>
                </c:pt>
                <c:pt idx="17">
                  <c:v>12.9125</c:v>
                </c:pt>
                <c:pt idx="18">
                  <c:v>12.725</c:v>
                </c:pt>
                <c:pt idx="19">
                  <c:v>12.425000000000001</c:v>
                </c:pt>
                <c:pt idx="20">
                  <c:v>12.05</c:v>
                </c:pt>
                <c:pt idx="21">
                  <c:v>11.6</c:v>
                </c:pt>
                <c:pt idx="22">
                  <c:v>11.084375</c:v>
                </c:pt>
                <c:pt idx="23">
                  <c:v>10.56875</c:v>
                </c:pt>
                <c:pt idx="24">
                  <c:v>10.053125</c:v>
                </c:pt>
                <c:pt idx="25">
                  <c:v>9.5374999999999996</c:v>
                </c:pt>
                <c:pt idx="26">
                  <c:v>9.1062499999999993</c:v>
                </c:pt>
                <c:pt idx="27">
                  <c:v>8.75</c:v>
                </c:pt>
                <c:pt idx="28">
                  <c:v>8.4124999999999996</c:v>
                </c:pt>
                <c:pt idx="29">
                  <c:v>8.15</c:v>
                </c:pt>
                <c:pt idx="30">
                  <c:v>7.9343750000000002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Insulin Resistance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Sheet1!$B$2:$B$32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Sheet1!$E$2:$E$32</c:f>
              <c:numCache>
                <c:formatCode>0.00</c:formatCode>
                <c:ptCount val="31"/>
                <c:pt idx="0">
                  <c:v>5.4</c:v>
                </c:pt>
                <c:pt idx="1">
                  <c:v>5.65</c:v>
                </c:pt>
                <c:pt idx="2">
                  <c:v>5.9625000000000004</c:v>
                </c:pt>
                <c:pt idx="3">
                  <c:v>6.3375000000000004</c:v>
                </c:pt>
                <c:pt idx="4">
                  <c:v>6.85</c:v>
                </c:pt>
                <c:pt idx="5">
                  <c:v>7.55</c:v>
                </c:pt>
                <c:pt idx="6">
                  <c:v>8.3000000000000007</c:v>
                </c:pt>
                <c:pt idx="7">
                  <c:v>9.1750000000000007</c:v>
                </c:pt>
                <c:pt idx="8">
                  <c:v>10.050000000000001</c:v>
                </c:pt>
                <c:pt idx="9">
                  <c:v>10.987500000000001</c:v>
                </c:pt>
                <c:pt idx="10">
                  <c:v>11.9</c:v>
                </c:pt>
                <c:pt idx="11">
                  <c:v>12.574999999999999</c:v>
                </c:pt>
                <c:pt idx="12">
                  <c:v>13.1</c:v>
                </c:pt>
                <c:pt idx="13">
                  <c:v>13.5</c:v>
                </c:pt>
                <c:pt idx="14">
                  <c:v>13.65</c:v>
                </c:pt>
                <c:pt idx="15">
                  <c:v>13.762499999999999</c:v>
                </c:pt>
                <c:pt idx="16">
                  <c:v>13.802499999999998</c:v>
                </c:pt>
                <c:pt idx="17">
                  <c:v>13.842499999999998</c:v>
                </c:pt>
                <c:pt idx="18">
                  <c:v>13.882499999999997</c:v>
                </c:pt>
                <c:pt idx="19">
                  <c:v>13.922499999999996</c:v>
                </c:pt>
                <c:pt idx="20">
                  <c:v>13.962499999999995</c:v>
                </c:pt>
                <c:pt idx="21">
                  <c:v>14.0025</c:v>
                </c:pt>
                <c:pt idx="22">
                  <c:v>14.0425</c:v>
                </c:pt>
                <c:pt idx="23">
                  <c:v>14.0825</c:v>
                </c:pt>
                <c:pt idx="24">
                  <c:v>14.1225</c:v>
                </c:pt>
                <c:pt idx="25">
                  <c:v>14.1625</c:v>
                </c:pt>
                <c:pt idx="26">
                  <c:v>14.202500000000001</c:v>
                </c:pt>
                <c:pt idx="27">
                  <c:v>14.2425</c:v>
                </c:pt>
                <c:pt idx="28">
                  <c:v>14.282500000000001</c:v>
                </c:pt>
                <c:pt idx="29">
                  <c:v>14.31</c:v>
                </c:pt>
                <c:pt idx="30">
                  <c:v>14.3375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22048"/>
        <c:axId val="181927936"/>
      </c:lineChart>
      <c:catAx>
        <c:axId val="181922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92793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81927936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18192204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400" b="1">
                <a:solidFill>
                  <a:srgbClr val="0070C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rgbClr val="C0000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 b="1">
                <a:solidFill>
                  <a:schemeClr val="accent3">
                    <a:lumMod val="75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1.5553488636763937E-2"/>
          <c:y val="3.2334370255156834E-2"/>
          <c:w val="0.7128127921778018"/>
          <c:h val="8.8686673702921895E-2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FA8F2-C557-48CF-87DB-503BF34F60A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00C7BA-CD36-44A2-A34A-AEE385188D74}">
      <dgm:prSet phldrT="[Text]" custT="1"/>
      <dgm:spPr/>
      <dgm:t>
        <a:bodyPr/>
        <a:lstStyle/>
        <a:p>
          <a:r>
            <a:rPr lang="en-GB" sz="1400" b="1" dirty="0" smtClean="0"/>
            <a:t>HEART DISEASE</a:t>
          </a:r>
          <a:endParaRPr lang="en-GB" sz="1400" b="1" dirty="0"/>
        </a:p>
      </dgm:t>
    </dgm:pt>
    <dgm:pt modelId="{152ACAC6-080D-4154-8C5C-EFEE8A3EDB5D}" type="parTrans" cxnId="{40585127-0D99-4C72-93B4-686606E5F8A0}">
      <dgm:prSet/>
      <dgm:spPr/>
      <dgm:t>
        <a:bodyPr/>
        <a:lstStyle/>
        <a:p>
          <a:endParaRPr lang="en-GB" sz="1100" b="1"/>
        </a:p>
      </dgm:t>
    </dgm:pt>
    <dgm:pt modelId="{02851A92-3349-4D9D-B897-FF052706330B}" type="sibTrans" cxnId="{40585127-0D99-4C72-93B4-686606E5F8A0}">
      <dgm:prSet/>
      <dgm:spPr/>
      <dgm:t>
        <a:bodyPr/>
        <a:lstStyle/>
        <a:p>
          <a:endParaRPr lang="en-GB" sz="1100" b="1"/>
        </a:p>
      </dgm:t>
    </dgm:pt>
    <dgm:pt modelId="{5BAF1A21-6AC3-4246-9461-D3B0F3BB9CA4}">
      <dgm:prSet phldrT="[Text]" custT="1"/>
      <dgm:spPr/>
      <dgm:t>
        <a:bodyPr/>
        <a:lstStyle/>
        <a:p>
          <a:r>
            <a:rPr lang="en-GB" sz="1400" b="1" dirty="0" smtClean="0"/>
            <a:t>ALZHEIMER’S</a:t>
          </a:r>
          <a:endParaRPr lang="en-GB" sz="1400" b="1" dirty="0"/>
        </a:p>
      </dgm:t>
    </dgm:pt>
    <dgm:pt modelId="{EE528655-0445-451B-9EAD-8964458D4B00}" type="parTrans" cxnId="{98A65C75-7396-4C0E-BAC0-79025E6B37CD}">
      <dgm:prSet/>
      <dgm:spPr/>
      <dgm:t>
        <a:bodyPr/>
        <a:lstStyle/>
        <a:p>
          <a:endParaRPr lang="en-GB" sz="1100" b="1"/>
        </a:p>
      </dgm:t>
    </dgm:pt>
    <dgm:pt modelId="{631CAEDD-E9DB-42D5-BD6C-54519733D23C}" type="sibTrans" cxnId="{98A65C75-7396-4C0E-BAC0-79025E6B37CD}">
      <dgm:prSet/>
      <dgm:spPr/>
      <dgm:t>
        <a:bodyPr/>
        <a:lstStyle/>
        <a:p>
          <a:endParaRPr lang="en-GB" sz="1100" b="1"/>
        </a:p>
      </dgm:t>
    </dgm:pt>
    <dgm:pt modelId="{B1132695-2FD8-4B1D-A76E-A88C7EEB2159}">
      <dgm:prSet phldrT="[Text]" custT="1"/>
      <dgm:spPr/>
      <dgm:t>
        <a:bodyPr/>
        <a:lstStyle/>
        <a:p>
          <a:r>
            <a:rPr lang="en-GB" sz="1400" b="1" smtClean="0"/>
            <a:t>DIABETES</a:t>
          </a:r>
          <a:endParaRPr lang="en-GB" sz="1400" b="1" dirty="0"/>
        </a:p>
      </dgm:t>
    </dgm:pt>
    <dgm:pt modelId="{754A10D9-214F-4709-8A17-E586D10B60D7}" type="parTrans" cxnId="{797DDC45-7FE6-4642-9920-05BBBB9B5369}">
      <dgm:prSet/>
      <dgm:spPr/>
      <dgm:t>
        <a:bodyPr/>
        <a:lstStyle/>
        <a:p>
          <a:endParaRPr lang="en-GB" sz="1100" b="1"/>
        </a:p>
      </dgm:t>
    </dgm:pt>
    <dgm:pt modelId="{F3B8F35F-B7E6-40CD-A43E-DA5B349256ED}" type="sibTrans" cxnId="{797DDC45-7FE6-4642-9920-05BBBB9B5369}">
      <dgm:prSet/>
      <dgm:spPr/>
      <dgm:t>
        <a:bodyPr/>
        <a:lstStyle/>
        <a:p>
          <a:endParaRPr lang="en-GB" sz="1100" b="1"/>
        </a:p>
      </dgm:t>
    </dgm:pt>
    <dgm:pt modelId="{AB6BF515-C33E-4BE3-A32C-4AF020153E8A}">
      <dgm:prSet phldrT="[Text]" custT="1"/>
      <dgm:spPr/>
      <dgm:t>
        <a:bodyPr/>
        <a:lstStyle/>
        <a:p>
          <a:r>
            <a:rPr lang="en-GB" sz="1400" b="1" dirty="0" smtClean="0"/>
            <a:t>LOW  TEST’E</a:t>
          </a:r>
          <a:endParaRPr lang="en-GB" sz="1400" b="1" dirty="0"/>
        </a:p>
      </dgm:t>
    </dgm:pt>
    <dgm:pt modelId="{C59B0394-5C05-4300-B5C1-E8659273FDA7}" type="parTrans" cxnId="{8B673D48-DBED-4156-B3AA-D46363A96CB2}">
      <dgm:prSet/>
      <dgm:spPr/>
      <dgm:t>
        <a:bodyPr/>
        <a:lstStyle/>
        <a:p>
          <a:endParaRPr lang="en-GB" sz="1100" b="1"/>
        </a:p>
      </dgm:t>
    </dgm:pt>
    <dgm:pt modelId="{F7302B6E-29BF-4FD4-8078-FF8D9A6B48A6}" type="sibTrans" cxnId="{8B673D48-DBED-4156-B3AA-D46363A96CB2}">
      <dgm:prSet/>
      <dgm:spPr/>
      <dgm:t>
        <a:bodyPr/>
        <a:lstStyle/>
        <a:p>
          <a:endParaRPr lang="en-GB" sz="1100" b="1"/>
        </a:p>
      </dgm:t>
    </dgm:pt>
    <dgm:pt modelId="{98A1F26F-3A80-4F6B-BD34-6A38611B64E1}">
      <dgm:prSet phldrT="[Text]" custT="1"/>
      <dgm:spPr/>
      <dgm:t>
        <a:bodyPr/>
        <a:lstStyle/>
        <a:p>
          <a:r>
            <a:rPr lang="en-GB" sz="1400" b="1" dirty="0" smtClean="0"/>
            <a:t>PCOS</a:t>
          </a:r>
          <a:endParaRPr lang="en-GB" sz="1400" b="1" dirty="0"/>
        </a:p>
      </dgm:t>
    </dgm:pt>
    <dgm:pt modelId="{D7CCB8F3-F0FA-4897-B4C2-69A4D43466A3}" type="parTrans" cxnId="{5DA2BEA6-D09C-4E01-8D6C-1E5609B8281D}">
      <dgm:prSet/>
      <dgm:spPr/>
      <dgm:t>
        <a:bodyPr/>
        <a:lstStyle/>
        <a:p>
          <a:endParaRPr lang="en-GB" sz="1100" b="1"/>
        </a:p>
      </dgm:t>
    </dgm:pt>
    <dgm:pt modelId="{D7DEBEC4-961A-4A82-9FAB-65A6F0E5844D}" type="sibTrans" cxnId="{5DA2BEA6-D09C-4E01-8D6C-1E5609B8281D}">
      <dgm:prSet/>
      <dgm:spPr/>
      <dgm:t>
        <a:bodyPr/>
        <a:lstStyle/>
        <a:p>
          <a:endParaRPr lang="en-GB" sz="1100" b="1"/>
        </a:p>
      </dgm:t>
    </dgm:pt>
    <dgm:pt modelId="{67154ECF-839A-493B-81CC-43F7555247E7}">
      <dgm:prSet phldrT="[Text]" custT="1"/>
      <dgm:spPr/>
      <dgm:t>
        <a:bodyPr/>
        <a:lstStyle/>
        <a:p>
          <a:r>
            <a:rPr lang="en-GB" sz="1400" b="1" dirty="0" smtClean="0"/>
            <a:t>FATTY LIVER</a:t>
          </a:r>
          <a:endParaRPr lang="en-GB" sz="1400" b="1" dirty="0"/>
        </a:p>
      </dgm:t>
    </dgm:pt>
    <dgm:pt modelId="{4797AC6A-9FFA-4682-B4B1-63599B3DB3EC}" type="parTrans" cxnId="{96F2A8F8-F1E8-4266-B39B-D43A2317B8D3}">
      <dgm:prSet/>
      <dgm:spPr/>
      <dgm:t>
        <a:bodyPr/>
        <a:lstStyle/>
        <a:p>
          <a:endParaRPr lang="en-GB" sz="1100" b="1"/>
        </a:p>
      </dgm:t>
    </dgm:pt>
    <dgm:pt modelId="{A1CD40BD-E3F9-49A2-BCDA-0853412BB8F2}" type="sibTrans" cxnId="{96F2A8F8-F1E8-4266-B39B-D43A2317B8D3}">
      <dgm:prSet/>
      <dgm:spPr/>
      <dgm:t>
        <a:bodyPr/>
        <a:lstStyle/>
        <a:p>
          <a:endParaRPr lang="en-GB" sz="1100" b="1"/>
        </a:p>
      </dgm:t>
    </dgm:pt>
    <dgm:pt modelId="{52B93CDE-89C6-4082-B24A-8A6800348994}">
      <dgm:prSet phldrT="[Text]" custT="1"/>
      <dgm:spPr/>
      <dgm:t>
        <a:bodyPr/>
        <a:lstStyle/>
        <a:p>
          <a:r>
            <a:rPr lang="en-GB" sz="1400" b="1" dirty="0" smtClean="0"/>
            <a:t>SARCOPENIA</a:t>
          </a:r>
          <a:endParaRPr lang="en-GB" sz="1400" b="1" dirty="0"/>
        </a:p>
      </dgm:t>
    </dgm:pt>
    <dgm:pt modelId="{61D19727-AA62-4412-B74E-C95E2961DEC2}" type="parTrans" cxnId="{7BFBA6DF-2C74-45DF-BBDC-92C8A18D5D26}">
      <dgm:prSet/>
      <dgm:spPr/>
      <dgm:t>
        <a:bodyPr/>
        <a:lstStyle/>
        <a:p>
          <a:endParaRPr lang="en-GB" sz="1100" b="1"/>
        </a:p>
      </dgm:t>
    </dgm:pt>
    <dgm:pt modelId="{1AA06572-41E3-4179-A120-77713091952D}" type="sibTrans" cxnId="{7BFBA6DF-2C74-45DF-BBDC-92C8A18D5D26}">
      <dgm:prSet/>
      <dgm:spPr/>
      <dgm:t>
        <a:bodyPr/>
        <a:lstStyle/>
        <a:p>
          <a:endParaRPr lang="en-GB" sz="1100" b="1"/>
        </a:p>
      </dgm:t>
    </dgm:pt>
    <dgm:pt modelId="{600D1696-FF9C-4CA8-A73F-4F383F1F99B3}">
      <dgm:prSet phldrT="[Text]" custT="1"/>
      <dgm:spPr/>
      <dgm:t>
        <a:bodyPr/>
        <a:lstStyle/>
        <a:p>
          <a:r>
            <a:rPr lang="en-GB" sz="1400" b="1" dirty="0" smtClean="0"/>
            <a:t>MIGRAINES</a:t>
          </a:r>
          <a:endParaRPr lang="en-GB" sz="1400" b="1" dirty="0"/>
        </a:p>
      </dgm:t>
    </dgm:pt>
    <dgm:pt modelId="{92C64752-9107-4D2C-8C09-7CCE23095C65}" type="parTrans" cxnId="{3043A162-3F5B-40E2-B5A9-0E3333300FDD}">
      <dgm:prSet/>
      <dgm:spPr/>
      <dgm:t>
        <a:bodyPr/>
        <a:lstStyle/>
        <a:p>
          <a:endParaRPr lang="en-GB" sz="1100" b="1"/>
        </a:p>
      </dgm:t>
    </dgm:pt>
    <dgm:pt modelId="{27172446-4F29-4CB3-8504-5378006A6E30}" type="sibTrans" cxnId="{3043A162-3F5B-40E2-B5A9-0E3333300FDD}">
      <dgm:prSet/>
      <dgm:spPr/>
      <dgm:t>
        <a:bodyPr/>
        <a:lstStyle/>
        <a:p>
          <a:endParaRPr lang="en-GB" sz="1100" b="1"/>
        </a:p>
      </dgm:t>
    </dgm:pt>
    <dgm:pt modelId="{4AB3B494-76BD-497C-A09D-18101FBBB6F7}">
      <dgm:prSet phldrT="[Text]" custT="1"/>
      <dgm:spPr/>
      <dgm:t>
        <a:bodyPr/>
        <a:lstStyle/>
        <a:p>
          <a:r>
            <a:rPr lang="en-GB" sz="1400" b="1" dirty="0" smtClean="0"/>
            <a:t>DEMENTIA</a:t>
          </a:r>
          <a:endParaRPr lang="en-GB" sz="1400" b="1" dirty="0"/>
        </a:p>
      </dgm:t>
    </dgm:pt>
    <dgm:pt modelId="{3730D4B2-61FB-4D9E-9548-0B0C654FB729}" type="parTrans" cxnId="{1163D710-7162-47C0-B8A1-C29BBD088ABA}">
      <dgm:prSet/>
      <dgm:spPr/>
      <dgm:t>
        <a:bodyPr/>
        <a:lstStyle/>
        <a:p>
          <a:endParaRPr lang="en-GB" sz="1100" b="1"/>
        </a:p>
      </dgm:t>
    </dgm:pt>
    <dgm:pt modelId="{D6850A17-AE5F-418A-B6C1-3BEAB5CC15E8}" type="sibTrans" cxnId="{1163D710-7162-47C0-B8A1-C29BBD088ABA}">
      <dgm:prSet/>
      <dgm:spPr/>
      <dgm:t>
        <a:bodyPr/>
        <a:lstStyle/>
        <a:p>
          <a:endParaRPr lang="en-GB" sz="1100" b="1"/>
        </a:p>
      </dgm:t>
    </dgm:pt>
    <dgm:pt modelId="{B6A31BDC-FF2B-4FFA-8C2C-8704F0539D1E}">
      <dgm:prSet phldrT="[Text]" custT="1"/>
      <dgm:spPr/>
      <dgm:t>
        <a:bodyPr/>
        <a:lstStyle/>
        <a:p>
          <a:r>
            <a:rPr lang="en-GB" sz="1400" b="1" dirty="0" smtClean="0"/>
            <a:t>BODY FAT</a:t>
          </a:r>
          <a:endParaRPr lang="en-GB" sz="1400" b="1" dirty="0"/>
        </a:p>
      </dgm:t>
    </dgm:pt>
    <dgm:pt modelId="{A2471333-2E39-4ACE-A9AB-D9FD415FF643}" type="parTrans" cxnId="{3A0C390D-FFCA-4290-A70B-AA8908313B17}">
      <dgm:prSet/>
      <dgm:spPr/>
      <dgm:t>
        <a:bodyPr/>
        <a:lstStyle/>
        <a:p>
          <a:endParaRPr lang="en-GB" sz="1100" b="1"/>
        </a:p>
      </dgm:t>
    </dgm:pt>
    <dgm:pt modelId="{34EFDF22-1D96-4D08-B85C-1477445AC339}" type="sibTrans" cxnId="{3A0C390D-FFCA-4290-A70B-AA8908313B17}">
      <dgm:prSet/>
      <dgm:spPr/>
      <dgm:t>
        <a:bodyPr/>
        <a:lstStyle/>
        <a:p>
          <a:endParaRPr lang="en-GB" sz="1100" b="1"/>
        </a:p>
      </dgm:t>
    </dgm:pt>
    <dgm:pt modelId="{5946A318-BC86-4543-8CD6-53802226A1A2}">
      <dgm:prSet phldrT="[Text]" custT="1"/>
      <dgm:spPr/>
      <dgm:t>
        <a:bodyPr/>
        <a:lstStyle/>
        <a:p>
          <a:r>
            <a:rPr lang="en-GB" sz="1400" b="1" dirty="0" smtClean="0"/>
            <a:t>CANCER</a:t>
          </a:r>
          <a:endParaRPr lang="en-GB" sz="1400" b="1" dirty="0"/>
        </a:p>
      </dgm:t>
    </dgm:pt>
    <dgm:pt modelId="{A77ECBB6-4564-47DD-A7E6-3B5CE6BEB936}" type="parTrans" cxnId="{27DD319E-31E2-483C-B7D1-7E7B5E659079}">
      <dgm:prSet/>
      <dgm:spPr/>
      <dgm:t>
        <a:bodyPr/>
        <a:lstStyle/>
        <a:p>
          <a:endParaRPr lang="en-GB" sz="1100" b="1"/>
        </a:p>
      </dgm:t>
    </dgm:pt>
    <dgm:pt modelId="{FEC2C0BA-90DA-4AD1-B128-6C88F6CDFBD1}" type="sibTrans" cxnId="{27DD319E-31E2-483C-B7D1-7E7B5E659079}">
      <dgm:prSet/>
      <dgm:spPr/>
      <dgm:t>
        <a:bodyPr/>
        <a:lstStyle/>
        <a:p>
          <a:endParaRPr lang="en-GB" sz="1100" b="1"/>
        </a:p>
      </dgm:t>
    </dgm:pt>
    <dgm:pt modelId="{9CA32255-CD9E-4C67-92E3-F1DE6C6A6B33}">
      <dgm:prSet phldrT="[Text]" custT="1"/>
      <dgm:spPr/>
      <dgm:t>
        <a:bodyPr/>
        <a:lstStyle/>
        <a:p>
          <a:r>
            <a:rPr lang="en-GB" sz="1400" b="1" dirty="0" smtClean="0"/>
            <a:t>STROKE</a:t>
          </a:r>
          <a:endParaRPr lang="en-GB" sz="1400" b="1" dirty="0"/>
        </a:p>
      </dgm:t>
    </dgm:pt>
    <dgm:pt modelId="{BFEF09BE-9EC1-4E47-AE6D-99848096073F}" type="parTrans" cxnId="{3AF56E97-BAFE-4B7C-8BCD-A2CC218FAC2D}">
      <dgm:prSet/>
      <dgm:spPr/>
      <dgm:t>
        <a:bodyPr/>
        <a:lstStyle/>
        <a:p>
          <a:endParaRPr lang="en-GB" sz="1100" b="1"/>
        </a:p>
      </dgm:t>
    </dgm:pt>
    <dgm:pt modelId="{554599EC-8A6B-47F5-8443-0F71776D4584}" type="sibTrans" cxnId="{3AF56E97-BAFE-4B7C-8BCD-A2CC218FAC2D}">
      <dgm:prSet/>
      <dgm:spPr/>
      <dgm:t>
        <a:bodyPr/>
        <a:lstStyle/>
        <a:p>
          <a:endParaRPr lang="en-GB" sz="1100" b="1"/>
        </a:p>
      </dgm:t>
    </dgm:pt>
    <dgm:pt modelId="{A347739A-9779-46A1-9B2A-7C80DAED28B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400" b="1" dirty="0" smtClean="0"/>
            <a:t>OSTEO</a:t>
          </a:r>
        </a:p>
        <a:p>
          <a:pPr>
            <a:spcAft>
              <a:spcPts val="0"/>
            </a:spcAft>
          </a:pPr>
          <a:r>
            <a:rPr lang="en-GB" sz="1400" b="1" dirty="0" smtClean="0"/>
            <a:t>ARTHRITIS</a:t>
          </a:r>
          <a:endParaRPr lang="en-GB" sz="1400" b="1" dirty="0"/>
        </a:p>
      </dgm:t>
    </dgm:pt>
    <dgm:pt modelId="{4AB566FD-FC33-496A-A809-A04CE372B708}" type="parTrans" cxnId="{27C98314-27C4-4942-A067-B4BC867F3D1D}">
      <dgm:prSet/>
      <dgm:spPr/>
      <dgm:t>
        <a:bodyPr/>
        <a:lstStyle/>
        <a:p>
          <a:endParaRPr lang="en-GB" sz="1100"/>
        </a:p>
      </dgm:t>
    </dgm:pt>
    <dgm:pt modelId="{C6BDA497-7D7F-484F-8CD1-E326E5518406}" type="sibTrans" cxnId="{27C98314-27C4-4942-A067-B4BC867F3D1D}">
      <dgm:prSet/>
      <dgm:spPr/>
      <dgm:t>
        <a:bodyPr/>
        <a:lstStyle/>
        <a:p>
          <a:endParaRPr lang="en-GB" sz="1100"/>
        </a:p>
      </dgm:t>
    </dgm:pt>
    <dgm:pt modelId="{A7BAD080-A504-4C05-BB45-CD268F71D723}" type="pres">
      <dgm:prSet presAssocID="{CB0FA8F2-C557-48CF-87DB-503BF34F60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013DB5-DC76-4446-9DAB-4FB853321932}" type="pres">
      <dgm:prSet presAssocID="{1400C7BA-CD36-44A2-A34A-AEE385188D74}" presName="node" presStyleLbl="node1" presStyleIdx="0" presStyleCnt="13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BE95F8-E408-4ABC-8CD8-FBE9F237DBD8}" type="pres">
      <dgm:prSet presAssocID="{1400C7BA-CD36-44A2-A34A-AEE385188D74}" presName="spNode" presStyleCnt="0"/>
      <dgm:spPr/>
    </dgm:pt>
    <dgm:pt modelId="{7263FE38-430F-4796-BFE1-BA090E54B4F1}" type="pres">
      <dgm:prSet presAssocID="{02851A92-3349-4D9D-B897-FF052706330B}" presName="sibTrans" presStyleLbl="sibTrans1D1" presStyleIdx="0" presStyleCnt="13"/>
      <dgm:spPr/>
      <dgm:t>
        <a:bodyPr/>
        <a:lstStyle/>
        <a:p>
          <a:endParaRPr lang="en-GB"/>
        </a:p>
      </dgm:t>
    </dgm:pt>
    <dgm:pt modelId="{CD95C5C2-5179-41D9-8C12-3DC38BDC87F5}" type="pres">
      <dgm:prSet presAssocID="{5BAF1A21-6AC3-4246-9461-D3B0F3BB9CA4}" presName="node" presStyleLbl="node1" presStyleIdx="1" presStyleCnt="13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357B9F-17AD-4249-AF38-89AFE7BF0433}" type="pres">
      <dgm:prSet presAssocID="{5BAF1A21-6AC3-4246-9461-D3B0F3BB9CA4}" presName="spNode" presStyleCnt="0"/>
      <dgm:spPr/>
    </dgm:pt>
    <dgm:pt modelId="{1142ACB6-8B89-425F-A99A-B71378FC101A}" type="pres">
      <dgm:prSet presAssocID="{631CAEDD-E9DB-42D5-BD6C-54519733D23C}" presName="sibTrans" presStyleLbl="sibTrans1D1" presStyleIdx="1" presStyleCnt="13"/>
      <dgm:spPr/>
      <dgm:t>
        <a:bodyPr/>
        <a:lstStyle/>
        <a:p>
          <a:endParaRPr lang="en-GB"/>
        </a:p>
      </dgm:t>
    </dgm:pt>
    <dgm:pt modelId="{69B31C90-1F85-4184-BB2E-C3363BD67308}" type="pres">
      <dgm:prSet presAssocID="{B1132695-2FD8-4B1D-A76E-A88C7EEB2159}" presName="node" presStyleLbl="node1" presStyleIdx="2" presStyleCnt="13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CBF0EF-ACB6-463E-A5C1-5AB469CB1BBE}" type="pres">
      <dgm:prSet presAssocID="{B1132695-2FD8-4B1D-A76E-A88C7EEB2159}" presName="spNode" presStyleCnt="0"/>
      <dgm:spPr/>
    </dgm:pt>
    <dgm:pt modelId="{143CF79C-AA59-4F0C-B75A-BB5134495A93}" type="pres">
      <dgm:prSet presAssocID="{F3B8F35F-B7E6-40CD-A43E-DA5B349256ED}" presName="sibTrans" presStyleLbl="sibTrans1D1" presStyleIdx="2" presStyleCnt="13"/>
      <dgm:spPr/>
      <dgm:t>
        <a:bodyPr/>
        <a:lstStyle/>
        <a:p>
          <a:endParaRPr lang="en-GB"/>
        </a:p>
      </dgm:t>
    </dgm:pt>
    <dgm:pt modelId="{2815FCC1-01CC-44C7-904F-F648E03D9E53}" type="pres">
      <dgm:prSet presAssocID="{AB6BF515-C33E-4BE3-A32C-4AF020153E8A}" presName="node" presStyleLbl="node1" presStyleIdx="3" presStyleCnt="13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B5EFD9-3F9F-4AA3-A95B-2B63A29E20E7}" type="pres">
      <dgm:prSet presAssocID="{AB6BF515-C33E-4BE3-A32C-4AF020153E8A}" presName="spNode" presStyleCnt="0"/>
      <dgm:spPr/>
    </dgm:pt>
    <dgm:pt modelId="{7ED66807-321A-4C0D-91D3-DAD1B217A94D}" type="pres">
      <dgm:prSet presAssocID="{F7302B6E-29BF-4FD4-8078-FF8D9A6B48A6}" presName="sibTrans" presStyleLbl="sibTrans1D1" presStyleIdx="3" presStyleCnt="13"/>
      <dgm:spPr/>
      <dgm:t>
        <a:bodyPr/>
        <a:lstStyle/>
        <a:p>
          <a:endParaRPr lang="en-GB"/>
        </a:p>
      </dgm:t>
    </dgm:pt>
    <dgm:pt modelId="{9839445B-23C4-4DA0-9315-7A2B735B8B54}" type="pres">
      <dgm:prSet presAssocID="{98A1F26F-3A80-4F6B-BD34-6A38611B64E1}" presName="node" presStyleLbl="node1" presStyleIdx="4" presStyleCnt="13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05AC8B-B224-414C-9646-32B483C2A32B}" type="pres">
      <dgm:prSet presAssocID="{98A1F26F-3A80-4F6B-BD34-6A38611B64E1}" presName="spNode" presStyleCnt="0"/>
      <dgm:spPr/>
    </dgm:pt>
    <dgm:pt modelId="{34E47C0E-1E06-435E-9F54-D5F430B94F57}" type="pres">
      <dgm:prSet presAssocID="{D7DEBEC4-961A-4A82-9FAB-65A6F0E5844D}" presName="sibTrans" presStyleLbl="sibTrans1D1" presStyleIdx="4" presStyleCnt="13"/>
      <dgm:spPr/>
      <dgm:t>
        <a:bodyPr/>
        <a:lstStyle/>
        <a:p>
          <a:endParaRPr lang="en-GB"/>
        </a:p>
      </dgm:t>
    </dgm:pt>
    <dgm:pt modelId="{E691AEB6-D966-4E8A-930C-3645580B6755}" type="pres">
      <dgm:prSet presAssocID="{67154ECF-839A-493B-81CC-43F7555247E7}" presName="node" presStyleLbl="node1" presStyleIdx="5" presStyleCnt="13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4FF00C-AD2D-488A-8A2F-03A3E728C72A}" type="pres">
      <dgm:prSet presAssocID="{67154ECF-839A-493B-81CC-43F7555247E7}" presName="spNode" presStyleCnt="0"/>
      <dgm:spPr/>
    </dgm:pt>
    <dgm:pt modelId="{5EDA09E1-9142-433D-AA83-F9C7A543B751}" type="pres">
      <dgm:prSet presAssocID="{A1CD40BD-E3F9-49A2-BCDA-0853412BB8F2}" presName="sibTrans" presStyleLbl="sibTrans1D1" presStyleIdx="5" presStyleCnt="13"/>
      <dgm:spPr/>
      <dgm:t>
        <a:bodyPr/>
        <a:lstStyle/>
        <a:p>
          <a:endParaRPr lang="en-GB"/>
        </a:p>
      </dgm:t>
    </dgm:pt>
    <dgm:pt modelId="{87FA5C6D-FF0C-4338-9427-9CE4AAE76AD8}" type="pres">
      <dgm:prSet presAssocID="{52B93CDE-89C6-4082-B24A-8A6800348994}" presName="node" presStyleLbl="node1" presStyleIdx="6" presStyleCnt="13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07ADCD-DC06-424F-B688-5BE88CA6930E}" type="pres">
      <dgm:prSet presAssocID="{52B93CDE-89C6-4082-B24A-8A6800348994}" presName="spNode" presStyleCnt="0"/>
      <dgm:spPr/>
    </dgm:pt>
    <dgm:pt modelId="{E1B542DC-FFC1-4379-B214-BC9B35485F5B}" type="pres">
      <dgm:prSet presAssocID="{1AA06572-41E3-4179-A120-77713091952D}" presName="sibTrans" presStyleLbl="sibTrans1D1" presStyleIdx="6" presStyleCnt="13"/>
      <dgm:spPr/>
      <dgm:t>
        <a:bodyPr/>
        <a:lstStyle/>
        <a:p>
          <a:endParaRPr lang="en-GB"/>
        </a:p>
      </dgm:t>
    </dgm:pt>
    <dgm:pt modelId="{634D0EB0-FD46-4CCD-9714-5F48905426CD}" type="pres">
      <dgm:prSet presAssocID="{600D1696-FF9C-4CA8-A73F-4F383F1F99B3}" presName="node" presStyleLbl="node1" presStyleIdx="7" presStyleCnt="13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BBB37D-A33C-4A35-849F-9DE107C6C2AB}" type="pres">
      <dgm:prSet presAssocID="{600D1696-FF9C-4CA8-A73F-4F383F1F99B3}" presName="spNode" presStyleCnt="0"/>
      <dgm:spPr/>
    </dgm:pt>
    <dgm:pt modelId="{6E458905-0E93-467B-9268-8A9E21786702}" type="pres">
      <dgm:prSet presAssocID="{27172446-4F29-4CB3-8504-5378006A6E30}" presName="sibTrans" presStyleLbl="sibTrans1D1" presStyleIdx="7" presStyleCnt="13"/>
      <dgm:spPr/>
      <dgm:t>
        <a:bodyPr/>
        <a:lstStyle/>
        <a:p>
          <a:endParaRPr lang="en-GB"/>
        </a:p>
      </dgm:t>
    </dgm:pt>
    <dgm:pt modelId="{5BFBADA9-11DE-4041-852B-21F18C0C65C0}" type="pres">
      <dgm:prSet presAssocID="{A347739A-9779-46A1-9B2A-7C80DAED28BF}" presName="node" presStyleLbl="node1" presStyleIdx="8" presStyleCnt="13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294282-9E3F-4EC7-912E-6F93EC2C6565}" type="pres">
      <dgm:prSet presAssocID="{A347739A-9779-46A1-9B2A-7C80DAED28BF}" presName="spNode" presStyleCnt="0"/>
      <dgm:spPr/>
    </dgm:pt>
    <dgm:pt modelId="{3A6ACE48-C40A-4BBE-B202-A301C4D06DA9}" type="pres">
      <dgm:prSet presAssocID="{C6BDA497-7D7F-484F-8CD1-E326E5518406}" presName="sibTrans" presStyleLbl="sibTrans1D1" presStyleIdx="8" presStyleCnt="13"/>
      <dgm:spPr/>
      <dgm:t>
        <a:bodyPr/>
        <a:lstStyle/>
        <a:p>
          <a:endParaRPr lang="en-GB"/>
        </a:p>
      </dgm:t>
    </dgm:pt>
    <dgm:pt modelId="{6A9E64BF-AC4F-4A3F-A9FF-1F9B9B6DBC3A}" type="pres">
      <dgm:prSet presAssocID="{9CA32255-CD9E-4C67-92E3-F1DE6C6A6B33}" presName="node" presStyleLbl="node1" presStyleIdx="9" presStyleCnt="13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409DC6-8338-4D51-ABE0-58473AAE3754}" type="pres">
      <dgm:prSet presAssocID="{9CA32255-CD9E-4C67-92E3-F1DE6C6A6B33}" presName="spNode" presStyleCnt="0"/>
      <dgm:spPr/>
    </dgm:pt>
    <dgm:pt modelId="{6FE476E1-0E36-4437-9D4A-604E0183023C}" type="pres">
      <dgm:prSet presAssocID="{554599EC-8A6B-47F5-8443-0F71776D4584}" presName="sibTrans" presStyleLbl="sibTrans1D1" presStyleIdx="9" presStyleCnt="13"/>
      <dgm:spPr/>
      <dgm:t>
        <a:bodyPr/>
        <a:lstStyle/>
        <a:p>
          <a:endParaRPr lang="en-GB"/>
        </a:p>
      </dgm:t>
    </dgm:pt>
    <dgm:pt modelId="{056105C6-5EB9-4104-B54B-50C82BFD0F3E}" type="pres">
      <dgm:prSet presAssocID="{4AB3B494-76BD-497C-A09D-18101FBBB6F7}" presName="node" presStyleLbl="node1" presStyleIdx="10" presStyleCnt="13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EAFF4-0770-49CA-B080-60A618C7DBA6}" type="pres">
      <dgm:prSet presAssocID="{4AB3B494-76BD-497C-A09D-18101FBBB6F7}" presName="spNode" presStyleCnt="0"/>
      <dgm:spPr/>
    </dgm:pt>
    <dgm:pt modelId="{D3554325-4951-4459-8A6B-5057F84050B2}" type="pres">
      <dgm:prSet presAssocID="{D6850A17-AE5F-418A-B6C1-3BEAB5CC15E8}" presName="sibTrans" presStyleLbl="sibTrans1D1" presStyleIdx="10" presStyleCnt="13"/>
      <dgm:spPr/>
      <dgm:t>
        <a:bodyPr/>
        <a:lstStyle/>
        <a:p>
          <a:endParaRPr lang="en-GB"/>
        </a:p>
      </dgm:t>
    </dgm:pt>
    <dgm:pt modelId="{7569AE23-3D14-4EC7-9438-AE354E40AEB9}" type="pres">
      <dgm:prSet presAssocID="{B6A31BDC-FF2B-4FFA-8C2C-8704F0539D1E}" presName="node" presStyleLbl="node1" presStyleIdx="11" presStyleCnt="13" custScaleX="160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9C5963-324A-4AEF-863A-4FD1149937C4}" type="pres">
      <dgm:prSet presAssocID="{B6A31BDC-FF2B-4FFA-8C2C-8704F0539D1E}" presName="spNode" presStyleCnt="0"/>
      <dgm:spPr/>
    </dgm:pt>
    <dgm:pt modelId="{33D4523A-CF71-48C7-BAE9-17B93B898316}" type="pres">
      <dgm:prSet presAssocID="{34EFDF22-1D96-4D08-B85C-1477445AC339}" presName="sibTrans" presStyleLbl="sibTrans1D1" presStyleIdx="11" presStyleCnt="13"/>
      <dgm:spPr/>
      <dgm:t>
        <a:bodyPr/>
        <a:lstStyle/>
        <a:p>
          <a:endParaRPr lang="en-GB"/>
        </a:p>
      </dgm:t>
    </dgm:pt>
    <dgm:pt modelId="{92D2B9D9-8805-4031-8CD5-17E31434EB1C}" type="pres">
      <dgm:prSet presAssocID="{5946A318-BC86-4543-8CD6-53802226A1A2}" presName="node" presStyleLbl="node1" presStyleIdx="12" presStyleCnt="13" custScaleX="1662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1F064D-09E3-4D53-9EA7-A034D12090F2}" type="pres">
      <dgm:prSet presAssocID="{5946A318-BC86-4543-8CD6-53802226A1A2}" presName="spNode" presStyleCnt="0"/>
      <dgm:spPr/>
    </dgm:pt>
    <dgm:pt modelId="{F0211E28-5141-432E-92C4-C7D27805FC26}" type="pres">
      <dgm:prSet presAssocID="{FEC2C0BA-90DA-4AD1-B128-6C88F6CDFBD1}" presName="sibTrans" presStyleLbl="sibTrans1D1" presStyleIdx="12" presStyleCnt="13"/>
      <dgm:spPr/>
      <dgm:t>
        <a:bodyPr/>
        <a:lstStyle/>
        <a:p>
          <a:endParaRPr lang="en-GB"/>
        </a:p>
      </dgm:t>
    </dgm:pt>
  </dgm:ptLst>
  <dgm:cxnLst>
    <dgm:cxn modelId="{71DAECD2-90DA-4E5B-A5C2-ACF84B624148}" type="presOf" srcId="{F3B8F35F-B7E6-40CD-A43E-DA5B349256ED}" destId="{143CF79C-AA59-4F0C-B75A-BB5134495A93}" srcOrd="0" destOrd="0" presId="urn:microsoft.com/office/officeart/2005/8/layout/cycle6"/>
    <dgm:cxn modelId="{B64E3DF8-81F6-4008-82E8-B718A532E7F0}" type="presOf" srcId="{631CAEDD-E9DB-42D5-BD6C-54519733D23C}" destId="{1142ACB6-8B89-425F-A99A-B71378FC101A}" srcOrd="0" destOrd="0" presId="urn:microsoft.com/office/officeart/2005/8/layout/cycle6"/>
    <dgm:cxn modelId="{5DA2BEA6-D09C-4E01-8D6C-1E5609B8281D}" srcId="{CB0FA8F2-C557-48CF-87DB-503BF34F60AF}" destId="{98A1F26F-3A80-4F6B-BD34-6A38611B64E1}" srcOrd="4" destOrd="0" parTransId="{D7CCB8F3-F0FA-4897-B4C2-69A4D43466A3}" sibTransId="{D7DEBEC4-961A-4A82-9FAB-65A6F0E5844D}"/>
    <dgm:cxn modelId="{CC267C76-E04B-4F1A-AFCE-603D0EF88A89}" type="presOf" srcId="{FEC2C0BA-90DA-4AD1-B128-6C88F6CDFBD1}" destId="{F0211E28-5141-432E-92C4-C7D27805FC26}" srcOrd="0" destOrd="0" presId="urn:microsoft.com/office/officeart/2005/8/layout/cycle6"/>
    <dgm:cxn modelId="{27DD319E-31E2-483C-B7D1-7E7B5E659079}" srcId="{CB0FA8F2-C557-48CF-87DB-503BF34F60AF}" destId="{5946A318-BC86-4543-8CD6-53802226A1A2}" srcOrd="12" destOrd="0" parTransId="{A77ECBB6-4564-47DD-A7E6-3B5CE6BEB936}" sibTransId="{FEC2C0BA-90DA-4AD1-B128-6C88F6CDFBD1}"/>
    <dgm:cxn modelId="{5AB1B35E-43E7-49C0-A465-DDA6F8117E56}" type="presOf" srcId="{B6A31BDC-FF2B-4FFA-8C2C-8704F0539D1E}" destId="{7569AE23-3D14-4EC7-9438-AE354E40AEB9}" srcOrd="0" destOrd="0" presId="urn:microsoft.com/office/officeart/2005/8/layout/cycle6"/>
    <dgm:cxn modelId="{3A0C390D-FFCA-4290-A70B-AA8908313B17}" srcId="{CB0FA8F2-C557-48CF-87DB-503BF34F60AF}" destId="{B6A31BDC-FF2B-4FFA-8C2C-8704F0539D1E}" srcOrd="11" destOrd="0" parTransId="{A2471333-2E39-4ACE-A9AB-D9FD415FF643}" sibTransId="{34EFDF22-1D96-4D08-B85C-1477445AC339}"/>
    <dgm:cxn modelId="{44C8DECA-63E8-4D14-A4CB-A1745FDA0379}" type="presOf" srcId="{1AA06572-41E3-4179-A120-77713091952D}" destId="{E1B542DC-FFC1-4379-B214-BC9B35485F5B}" srcOrd="0" destOrd="0" presId="urn:microsoft.com/office/officeart/2005/8/layout/cycle6"/>
    <dgm:cxn modelId="{7065DCB7-FD5C-4AB0-BDEE-71FC2F80E50B}" type="presOf" srcId="{554599EC-8A6B-47F5-8443-0F71776D4584}" destId="{6FE476E1-0E36-4437-9D4A-604E0183023C}" srcOrd="0" destOrd="0" presId="urn:microsoft.com/office/officeart/2005/8/layout/cycle6"/>
    <dgm:cxn modelId="{40585127-0D99-4C72-93B4-686606E5F8A0}" srcId="{CB0FA8F2-C557-48CF-87DB-503BF34F60AF}" destId="{1400C7BA-CD36-44A2-A34A-AEE385188D74}" srcOrd="0" destOrd="0" parTransId="{152ACAC6-080D-4154-8C5C-EFEE8A3EDB5D}" sibTransId="{02851A92-3349-4D9D-B897-FF052706330B}"/>
    <dgm:cxn modelId="{1679FEB6-AEB6-4A12-978E-346B20A579DE}" type="presOf" srcId="{5BAF1A21-6AC3-4246-9461-D3B0F3BB9CA4}" destId="{CD95C5C2-5179-41D9-8C12-3DC38BDC87F5}" srcOrd="0" destOrd="0" presId="urn:microsoft.com/office/officeart/2005/8/layout/cycle6"/>
    <dgm:cxn modelId="{C6EA7DDC-655A-4C8A-9D02-4D6302C6954D}" type="presOf" srcId="{D7DEBEC4-961A-4A82-9FAB-65A6F0E5844D}" destId="{34E47C0E-1E06-435E-9F54-D5F430B94F57}" srcOrd="0" destOrd="0" presId="urn:microsoft.com/office/officeart/2005/8/layout/cycle6"/>
    <dgm:cxn modelId="{A182ED5C-7B9D-4BF7-9F8A-75EC7C31034F}" type="presOf" srcId="{600D1696-FF9C-4CA8-A73F-4F383F1F99B3}" destId="{634D0EB0-FD46-4CCD-9714-5F48905426CD}" srcOrd="0" destOrd="0" presId="urn:microsoft.com/office/officeart/2005/8/layout/cycle6"/>
    <dgm:cxn modelId="{27C98314-27C4-4942-A067-B4BC867F3D1D}" srcId="{CB0FA8F2-C557-48CF-87DB-503BF34F60AF}" destId="{A347739A-9779-46A1-9B2A-7C80DAED28BF}" srcOrd="8" destOrd="0" parTransId="{4AB566FD-FC33-496A-A809-A04CE372B708}" sibTransId="{C6BDA497-7D7F-484F-8CD1-E326E5518406}"/>
    <dgm:cxn modelId="{446427A0-4BA0-44A5-8775-FF011CB85E4A}" type="presOf" srcId="{02851A92-3349-4D9D-B897-FF052706330B}" destId="{7263FE38-430F-4796-BFE1-BA090E54B4F1}" srcOrd="0" destOrd="0" presId="urn:microsoft.com/office/officeart/2005/8/layout/cycle6"/>
    <dgm:cxn modelId="{5147D8BE-F72C-42CC-8C98-A3F570600DCD}" type="presOf" srcId="{9CA32255-CD9E-4C67-92E3-F1DE6C6A6B33}" destId="{6A9E64BF-AC4F-4A3F-A9FF-1F9B9B6DBC3A}" srcOrd="0" destOrd="0" presId="urn:microsoft.com/office/officeart/2005/8/layout/cycle6"/>
    <dgm:cxn modelId="{D10B2F44-7990-47B5-A92D-D02D3CEACA72}" type="presOf" srcId="{F7302B6E-29BF-4FD4-8078-FF8D9A6B48A6}" destId="{7ED66807-321A-4C0D-91D3-DAD1B217A94D}" srcOrd="0" destOrd="0" presId="urn:microsoft.com/office/officeart/2005/8/layout/cycle6"/>
    <dgm:cxn modelId="{D183D366-DCBC-498A-942D-B70CF8793612}" type="presOf" srcId="{52B93CDE-89C6-4082-B24A-8A6800348994}" destId="{87FA5C6D-FF0C-4338-9427-9CE4AAE76AD8}" srcOrd="0" destOrd="0" presId="urn:microsoft.com/office/officeart/2005/8/layout/cycle6"/>
    <dgm:cxn modelId="{98A65C75-7396-4C0E-BAC0-79025E6B37CD}" srcId="{CB0FA8F2-C557-48CF-87DB-503BF34F60AF}" destId="{5BAF1A21-6AC3-4246-9461-D3B0F3BB9CA4}" srcOrd="1" destOrd="0" parTransId="{EE528655-0445-451B-9EAD-8964458D4B00}" sibTransId="{631CAEDD-E9DB-42D5-BD6C-54519733D23C}"/>
    <dgm:cxn modelId="{3043A162-3F5B-40E2-B5A9-0E3333300FDD}" srcId="{CB0FA8F2-C557-48CF-87DB-503BF34F60AF}" destId="{600D1696-FF9C-4CA8-A73F-4F383F1F99B3}" srcOrd="7" destOrd="0" parTransId="{92C64752-9107-4D2C-8C09-7CCE23095C65}" sibTransId="{27172446-4F29-4CB3-8504-5378006A6E30}"/>
    <dgm:cxn modelId="{8860E997-E64A-40ED-86DB-CB2F601D3A40}" type="presOf" srcId="{34EFDF22-1D96-4D08-B85C-1477445AC339}" destId="{33D4523A-CF71-48C7-BAE9-17B93B898316}" srcOrd="0" destOrd="0" presId="urn:microsoft.com/office/officeart/2005/8/layout/cycle6"/>
    <dgm:cxn modelId="{797DDC45-7FE6-4642-9920-05BBBB9B5369}" srcId="{CB0FA8F2-C557-48CF-87DB-503BF34F60AF}" destId="{B1132695-2FD8-4B1D-A76E-A88C7EEB2159}" srcOrd="2" destOrd="0" parTransId="{754A10D9-214F-4709-8A17-E586D10B60D7}" sibTransId="{F3B8F35F-B7E6-40CD-A43E-DA5B349256ED}"/>
    <dgm:cxn modelId="{3AF56E97-BAFE-4B7C-8BCD-A2CC218FAC2D}" srcId="{CB0FA8F2-C557-48CF-87DB-503BF34F60AF}" destId="{9CA32255-CD9E-4C67-92E3-F1DE6C6A6B33}" srcOrd="9" destOrd="0" parTransId="{BFEF09BE-9EC1-4E47-AE6D-99848096073F}" sibTransId="{554599EC-8A6B-47F5-8443-0F71776D4584}"/>
    <dgm:cxn modelId="{BE3D51D0-68FA-4709-8C07-E566F383FAC4}" type="presOf" srcId="{27172446-4F29-4CB3-8504-5378006A6E30}" destId="{6E458905-0E93-467B-9268-8A9E21786702}" srcOrd="0" destOrd="0" presId="urn:microsoft.com/office/officeart/2005/8/layout/cycle6"/>
    <dgm:cxn modelId="{96F2A8F8-F1E8-4266-B39B-D43A2317B8D3}" srcId="{CB0FA8F2-C557-48CF-87DB-503BF34F60AF}" destId="{67154ECF-839A-493B-81CC-43F7555247E7}" srcOrd="5" destOrd="0" parTransId="{4797AC6A-9FFA-4682-B4B1-63599B3DB3EC}" sibTransId="{A1CD40BD-E3F9-49A2-BCDA-0853412BB8F2}"/>
    <dgm:cxn modelId="{3D4560F3-34E1-426F-8860-D6C3645A9A49}" type="presOf" srcId="{A347739A-9779-46A1-9B2A-7C80DAED28BF}" destId="{5BFBADA9-11DE-4041-852B-21F18C0C65C0}" srcOrd="0" destOrd="0" presId="urn:microsoft.com/office/officeart/2005/8/layout/cycle6"/>
    <dgm:cxn modelId="{8F4EA438-AE3B-4B75-B7FB-54AB7F4FE1E1}" type="presOf" srcId="{D6850A17-AE5F-418A-B6C1-3BEAB5CC15E8}" destId="{D3554325-4951-4459-8A6B-5057F84050B2}" srcOrd="0" destOrd="0" presId="urn:microsoft.com/office/officeart/2005/8/layout/cycle6"/>
    <dgm:cxn modelId="{96CF941D-AA6C-4EFC-8B40-DB753475CFE1}" type="presOf" srcId="{5946A318-BC86-4543-8CD6-53802226A1A2}" destId="{92D2B9D9-8805-4031-8CD5-17E31434EB1C}" srcOrd="0" destOrd="0" presId="urn:microsoft.com/office/officeart/2005/8/layout/cycle6"/>
    <dgm:cxn modelId="{1163D710-7162-47C0-B8A1-C29BBD088ABA}" srcId="{CB0FA8F2-C557-48CF-87DB-503BF34F60AF}" destId="{4AB3B494-76BD-497C-A09D-18101FBBB6F7}" srcOrd="10" destOrd="0" parTransId="{3730D4B2-61FB-4D9E-9548-0B0C654FB729}" sibTransId="{D6850A17-AE5F-418A-B6C1-3BEAB5CC15E8}"/>
    <dgm:cxn modelId="{2E226400-F182-451D-B580-99FD16046B22}" type="presOf" srcId="{AB6BF515-C33E-4BE3-A32C-4AF020153E8A}" destId="{2815FCC1-01CC-44C7-904F-F648E03D9E53}" srcOrd="0" destOrd="0" presId="urn:microsoft.com/office/officeart/2005/8/layout/cycle6"/>
    <dgm:cxn modelId="{4A53945D-3FD8-4D8F-9747-2F849E25921F}" type="presOf" srcId="{4AB3B494-76BD-497C-A09D-18101FBBB6F7}" destId="{056105C6-5EB9-4104-B54B-50C82BFD0F3E}" srcOrd="0" destOrd="0" presId="urn:microsoft.com/office/officeart/2005/8/layout/cycle6"/>
    <dgm:cxn modelId="{335B7F50-B8CC-4FD9-A3D9-C89E2A8B3DFD}" type="presOf" srcId="{C6BDA497-7D7F-484F-8CD1-E326E5518406}" destId="{3A6ACE48-C40A-4BBE-B202-A301C4D06DA9}" srcOrd="0" destOrd="0" presId="urn:microsoft.com/office/officeart/2005/8/layout/cycle6"/>
    <dgm:cxn modelId="{7BFBA6DF-2C74-45DF-BBDC-92C8A18D5D26}" srcId="{CB0FA8F2-C557-48CF-87DB-503BF34F60AF}" destId="{52B93CDE-89C6-4082-B24A-8A6800348994}" srcOrd="6" destOrd="0" parTransId="{61D19727-AA62-4412-B74E-C95E2961DEC2}" sibTransId="{1AA06572-41E3-4179-A120-77713091952D}"/>
    <dgm:cxn modelId="{7894A33C-4EAB-45E9-93FE-8B639C492EEB}" type="presOf" srcId="{67154ECF-839A-493B-81CC-43F7555247E7}" destId="{E691AEB6-D966-4E8A-930C-3645580B6755}" srcOrd="0" destOrd="0" presId="urn:microsoft.com/office/officeart/2005/8/layout/cycle6"/>
    <dgm:cxn modelId="{8B673D48-DBED-4156-B3AA-D46363A96CB2}" srcId="{CB0FA8F2-C557-48CF-87DB-503BF34F60AF}" destId="{AB6BF515-C33E-4BE3-A32C-4AF020153E8A}" srcOrd="3" destOrd="0" parTransId="{C59B0394-5C05-4300-B5C1-E8659273FDA7}" sibTransId="{F7302B6E-29BF-4FD4-8078-FF8D9A6B48A6}"/>
    <dgm:cxn modelId="{B0D3063E-95CA-4D3D-B491-F933B2B37D97}" type="presOf" srcId="{B1132695-2FD8-4B1D-A76E-A88C7EEB2159}" destId="{69B31C90-1F85-4184-BB2E-C3363BD67308}" srcOrd="0" destOrd="0" presId="urn:microsoft.com/office/officeart/2005/8/layout/cycle6"/>
    <dgm:cxn modelId="{8FD3F163-CF28-4646-8BF1-146E70D41B3F}" type="presOf" srcId="{CB0FA8F2-C557-48CF-87DB-503BF34F60AF}" destId="{A7BAD080-A504-4C05-BB45-CD268F71D723}" srcOrd="0" destOrd="0" presId="urn:microsoft.com/office/officeart/2005/8/layout/cycle6"/>
    <dgm:cxn modelId="{C8D25BC9-1734-4635-941F-4EB9F88655FC}" type="presOf" srcId="{1400C7BA-CD36-44A2-A34A-AEE385188D74}" destId="{47013DB5-DC76-4446-9DAB-4FB853321932}" srcOrd="0" destOrd="0" presId="urn:microsoft.com/office/officeart/2005/8/layout/cycle6"/>
    <dgm:cxn modelId="{B0BCB3CF-D58D-4852-9CB1-148594A0438B}" type="presOf" srcId="{A1CD40BD-E3F9-49A2-BCDA-0853412BB8F2}" destId="{5EDA09E1-9142-433D-AA83-F9C7A543B751}" srcOrd="0" destOrd="0" presId="urn:microsoft.com/office/officeart/2005/8/layout/cycle6"/>
    <dgm:cxn modelId="{BD01D9AA-3B68-4A2B-BB41-9592C3B4E5ED}" type="presOf" srcId="{98A1F26F-3A80-4F6B-BD34-6A38611B64E1}" destId="{9839445B-23C4-4DA0-9315-7A2B735B8B54}" srcOrd="0" destOrd="0" presId="urn:microsoft.com/office/officeart/2005/8/layout/cycle6"/>
    <dgm:cxn modelId="{4D9B06B7-5620-4774-AB5F-AEA80BA8825C}" type="presParOf" srcId="{A7BAD080-A504-4C05-BB45-CD268F71D723}" destId="{47013DB5-DC76-4446-9DAB-4FB853321932}" srcOrd="0" destOrd="0" presId="urn:microsoft.com/office/officeart/2005/8/layout/cycle6"/>
    <dgm:cxn modelId="{AD90D168-CA15-47B7-9650-7B2805B1364C}" type="presParOf" srcId="{A7BAD080-A504-4C05-BB45-CD268F71D723}" destId="{F3BE95F8-E408-4ABC-8CD8-FBE9F237DBD8}" srcOrd="1" destOrd="0" presId="urn:microsoft.com/office/officeart/2005/8/layout/cycle6"/>
    <dgm:cxn modelId="{0EBEAB07-B9BE-489C-A23E-E5B5F1A1412F}" type="presParOf" srcId="{A7BAD080-A504-4C05-BB45-CD268F71D723}" destId="{7263FE38-430F-4796-BFE1-BA090E54B4F1}" srcOrd="2" destOrd="0" presId="urn:microsoft.com/office/officeart/2005/8/layout/cycle6"/>
    <dgm:cxn modelId="{E4DDC1A0-C21C-49E9-90D3-0917B546E3BE}" type="presParOf" srcId="{A7BAD080-A504-4C05-BB45-CD268F71D723}" destId="{CD95C5C2-5179-41D9-8C12-3DC38BDC87F5}" srcOrd="3" destOrd="0" presId="urn:microsoft.com/office/officeart/2005/8/layout/cycle6"/>
    <dgm:cxn modelId="{7926D4B0-BAB6-40BB-B36B-090EAB2EBEA4}" type="presParOf" srcId="{A7BAD080-A504-4C05-BB45-CD268F71D723}" destId="{56357B9F-17AD-4249-AF38-89AFE7BF0433}" srcOrd="4" destOrd="0" presId="urn:microsoft.com/office/officeart/2005/8/layout/cycle6"/>
    <dgm:cxn modelId="{1B73555D-602A-40B7-B153-13000D274262}" type="presParOf" srcId="{A7BAD080-A504-4C05-BB45-CD268F71D723}" destId="{1142ACB6-8B89-425F-A99A-B71378FC101A}" srcOrd="5" destOrd="0" presId="urn:microsoft.com/office/officeart/2005/8/layout/cycle6"/>
    <dgm:cxn modelId="{584DB4C6-EA00-4DE5-9AB3-55D9572B52E1}" type="presParOf" srcId="{A7BAD080-A504-4C05-BB45-CD268F71D723}" destId="{69B31C90-1F85-4184-BB2E-C3363BD67308}" srcOrd="6" destOrd="0" presId="urn:microsoft.com/office/officeart/2005/8/layout/cycle6"/>
    <dgm:cxn modelId="{0C7428F5-7653-4EAD-8FA4-199D1E6845F8}" type="presParOf" srcId="{A7BAD080-A504-4C05-BB45-CD268F71D723}" destId="{3CCBF0EF-ACB6-463E-A5C1-5AB469CB1BBE}" srcOrd="7" destOrd="0" presId="urn:microsoft.com/office/officeart/2005/8/layout/cycle6"/>
    <dgm:cxn modelId="{607091B8-DF7A-4D21-86EF-1B82AE8C06E9}" type="presParOf" srcId="{A7BAD080-A504-4C05-BB45-CD268F71D723}" destId="{143CF79C-AA59-4F0C-B75A-BB5134495A93}" srcOrd="8" destOrd="0" presId="urn:microsoft.com/office/officeart/2005/8/layout/cycle6"/>
    <dgm:cxn modelId="{99F58213-EF46-4F57-882D-720CB8192E9B}" type="presParOf" srcId="{A7BAD080-A504-4C05-BB45-CD268F71D723}" destId="{2815FCC1-01CC-44C7-904F-F648E03D9E53}" srcOrd="9" destOrd="0" presId="urn:microsoft.com/office/officeart/2005/8/layout/cycle6"/>
    <dgm:cxn modelId="{2DF19141-F9DB-41D3-AEB4-78B6E20F4C5A}" type="presParOf" srcId="{A7BAD080-A504-4C05-BB45-CD268F71D723}" destId="{60B5EFD9-3F9F-4AA3-A95B-2B63A29E20E7}" srcOrd="10" destOrd="0" presId="urn:microsoft.com/office/officeart/2005/8/layout/cycle6"/>
    <dgm:cxn modelId="{72DEF070-B06E-4F62-AA11-6B2E1DFF56A1}" type="presParOf" srcId="{A7BAD080-A504-4C05-BB45-CD268F71D723}" destId="{7ED66807-321A-4C0D-91D3-DAD1B217A94D}" srcOrd="11" destOrd="0" presId="urn:microsoft.com/office/officeart/2005/8/layout/cycle6"/>
    <dgm:cxn modelId="{550646E0-A0A5-4FEC-970F-802443D6CBE1}" type="presParOf" srcId="{A7BAD080-A504-4C05-BB45-CD268F71D723}" destId="{9839445B-23C4-4DA0-9315-7A2B735B8B54}" srcOrd="12" destOrd="0" presId="urn:microsoft.com/office/officeart/2005/8/layout/cycle6"/>
    <dgm:cxn modelId="{B81D5012-1F68-47E2-B834-22B543D8F10E}" type="presParOf" srcId="{A7BAD080-A504-4C05-BB45-CD268F71D723}" destId="{2905AC8B-B224-414C-9646-32B483C2A32B}" srcOrd="13" destOrd="0" presId="urn:microsoft.com/office/officeart/2005/8/layout/cycle6"/>
    <dgm:cxn modelId="{7F7DF330-0D34-434C-966E-6DDC648433C7}" type="presParOf" srcId="{A7BAD080-A504-4C05-BB45-CD268F71D723}" destId="{34E47C0E-1E06-435E-9F54-D5F430B94F57}" srcOrd="14" destOrd="0" presId="urn:microsoft.com/office/officeart/2005/8/layout/cycle6"/>
    <dgm:cxn modelId="{2A5B1106-E2EB-48AE-AFA0-7444D478674E}" type="presParOf" srcId="{A7BAD080-A504-4C05-BB45-CD268F71D723}" destId="{E691AEB6-D966-4E8A-930C-3645580B6755}" srcOrd="15" destOrd="0" presId="urn:microsoft.com/office/officeart/2005/8/layout/cycle6"/>
    <dgm:cxn modelId="{11ECE48C-64FC-4E4D-8F50-F7D8DAF5ABF2}" type="presParOf" srcId="{A7BAD080-A504-4C05-BB45-CD268F71D723}" destId="{D44FF00C-AD2D-488A-8A2F-03A3E728C72A}" srcOrd="16" destOrd="0" presId="urn:microsoft.com/office/officeart/2005/8/layout/cycle6"/>
    <dgm:cxn modelId="{E8FF9F89-0EE2-45E9-B4C1-8AB7762A8216}" type="presParOf" srcId="{A7BAD080-A504-4C05-BB45-CD268F71D723}" destId="{5EDA09E1-9142-433D-AA83-F9C7A543B751}" srcOrd="17" destOrd="0" presId="urn:microsoft.com/office/officeart/2005/8/layout/cycle6"/>
    <dgm:cxn modelId="{5596BDAB-50CA-4AB1-88E2-8DE985657939}" type="presParOf" srcId="{A7BAD080-A504-4C05-BB45-CD268F71D723}" destId="{87FA5C6D-FF0C-4338-9427-9CE4AAE76AD8}" srcOrd="18" destOrd="0" presId="urn:microsoft.com/office/officeart/2005/8/layout/cycle6"/>
    <dgm:cxn modelId="{480BB797-F693-4EA5-BE7A-58117F338B38}" type="presParOf" srcId="{A7BAD080-A504-4C05-BB45-CD268F71D723}" destId="{F207ADCD-DC06-424F-B688-5BE88CA6930E}" srcOrd="19" destOrd="0" presId="urn:microsoft.com/office/officeart/2005/8/layout/cycle6"/>
    <dgm:cxn modelId="{919B4936-36A1-4CD6-A202-9F54A3ECCD1D}" type="presParOf" srcId="{A7BAD080-A504-4C05-BB45-CD268F71D723}" destId="{E1B542DC-FFC1-4379-B214-BC9B35485F5B}" srcOrd="20" destOrd="0" presId="urn:microsoft.com/office/officeart/2005/8/layout/cycle6"/>
    <dgm:cxn modelId="{C3FFDA35-CF43-4C42-8020-8D197B56F954}" type="presParOf" srcId="{A7BAD080-A504-4C05-BB45-CD268F71D723}" destId="{634D0EB0-FD46-4CCD-9714-5F48905426CD}" srcOrd="21" destOrd="0" presId="urn:microsoft.com/office/officeart/2005/8/layout/cycle6"/>
    <dgm:cxn modelId="{3AA73881-4AF4-42B1-8E4D-A040AC7D91B9}" type="presParOf" srcId="{A7BAD080-A504-4C05-BB45-CD268F71D723}" destId="{89BBB37D-A33C-4A35-849F-9DE107C6C2AB}" srcOrd="22" destOrd="0" presId="urn:microsoft.com/office/officeart/2005/8/layout/cycle6"/>
    <dgm:cxn modelId="{0F3D9AEF-B6BC-4E03-800F-11E6E4A2B362}" type="presParOf" srcId="{A7BAD080-A504-4C05-BB45-CD268F71D723}" destId="{6E458905-0E93-467B-9268-8A9E21786702}" srcOrd="23" destOrd="0" presId="urn:microsoft.com/office/officeart/2005/8/layout/cycle6"/>
    <dgm:cxn modelId="{25AA5F92-5230-487C-AEC6-4EF4A28D655B}" type="presParOf" srcId="{A7BAD080-A504-4C05-BB45-CD268F71D723}" destId="{5BFBADA9-11DE-4041-852B-21F18C0C65C0}" srcOrd="24" destOrd="0" presId="urn:microsoft.com/office/officeart/2005/8/layout/cycle6"/>
    <dgm:cxn modelId="{2D1FB12C-EBA6-432F-A420-F3F98DC7BC12}" type="presParOf" srcId="{A7BAD080-A504-4C05-BB45-CD268F71D723}" destId="{E9294282-9E3F-4EC7-912E-6F93EC2C6565}" srcOrd="25" destOrd="0" presId="urn:microsoft.com/office/officeart/2005/8/layout/cycle6"/>
    <dgm:cxn modelId="{DF3DEB5F-0C12-4DB9-9A19-1492BA5B0C9F}" type="presParOf" srcId="{A7BAD080-A504-4C05-BB45-CD268F71D723}" destId="{3A6ACE48-C40A-4BBE-B202-A301C4D06DA9}" srcOrd="26" destOrd="0" presId="urn:microsoft.com/office/officeart/2005/8/layout/cycle6"/>
    <dgm:cxn modelId="{43E6FF50-50FB-4D5C-9E00-2DC1058ADEB8}" type="presParOf" srcId="{A7BAD080-A504-4C05-BB45-CD268F71D723}" destId="{6A9E64BF-AC4F-4A3F-A9FF-1F9B9B6DBC3A}" srcOrd="27" destOrd="0" presId="urn:microsoft.com/office/officeart/2005/8/layout/cycle6"/>
    <dgm:cxn modelId="{8A1B8EA6-2997-41B5-9B11-E255C1064B0D}" type="presParOf" srcId="{A7BAD080-A504-4C05-BB45-CD268F71D723}" destId="{38409DC6-8338-4D51-ABE0-58473AAE3754}" srcOrd="28" destOrd="0" presId="urn:microsoft.com/office/officeart/2005/8/layout/cycle6"/>
    <dgm:cxn modelId="{2A5D3165-EB0F-44B9-ACEA-D255EF471255}" type="presParOf" srcId="{A7BAD080-A504-4C05-BB45-CD268F71D723}" destId="{6FE476E1-0E36-4437-9D4A-604E0183023C}" srcOrd="29" destOrd="0" presId="urn:microsoft.com/office/officeart/2005/8/layout/cycle6"/>
    <dgm:cxn modelId="{0382CCE7-8025-4D81-9E91-D15A99E2313F}" type="presParOf" srcId="{A7BAD080-A504-4C05-BB45-CD268F71D723}" destId="{056105C6-5EB9-4104-B54B-50C82BFD0F3E}" srcOrd="30" destOrd="0" presId="urn:microsoft.com/office/officeart/2005/8/layout/cycle6"/>
    <dgm:cxn modelId="{5624D0D6-8AC5-4599-A977-AC2A425620BD}" type="presParOf" srcId="{A7BAD080-A504-4C05-BB45-CD268F71D723}" destId="{B9DEAFF4-0770-49CA-B080-60A618C7DBA6}" srcOrd="31" destOrd="0" presId="urn:microsoft.com/office/officeart/2005/8/layout/cycle6"/>
    <dgm:cxn modelId="{2ECD15AA-79CB-47D9-8C50-A3955A622E62}" type="presParOf" srcId="{A7BAD080-A504-4C05-BB45-CD268F71D723}" destId="{D3554325-4951-4459-8A6B-5057F84050B2}" srcOrd="32" destOrd="0" presId="urn:microsoft.com/office/officeart/2005/8/layout/cycle6"/>
    <dgm:cxn modelId="{D170FF92-3FCB-4033-A5C1-6DC20B62F19F}" type="presParOf" srcId="{A7BAD080-A504-4C05-BB45-CD268F71D723}" destId="{7569AE23-3D14-4EC7-9438-AE354E40AEB9}" srcOrd="33" destOrd="0" presId="urn:microsoft.com/office/officeart/2005/8/layout/cycle6"/>
    <dgm:cxn modelId="{5F7977C5-2985-44C7-AB7A-C5FE66C6A2CF}" type="presParOf" srcId="{A7BAD080-A504-4C05-BB45-CD268F71D723}" destId="{D29C5963-324A-4AEF-863A-4FD1149937C4}" srcOrd="34" destOrd="0" presId="urn:microsoft.com/office/officeart/2005/8/layout/cycle6"/>
    <dgm:cxn modelId="{80196D36-BF83-4DB6-A5EA-CD08C8E03B23}" type="presParOf" srcId="{A7BAD080-A504-4C05-BB45-CD268F71D723}" destId="{33D4523A-CF71-48C7-BAE9-17B93B898316}" srcOrd="35" destOrd="0" presId="urn:microsoft.com/office/officeart/2005/8/layout/cycle6"/>
    <dgm:cxn modelId="{D0F567F1-ADA7-4AC0-9D41-B3742A44C03F}" type="presParOf" srcId="{A7BAD080-A504-4C05-BB45-CD268F71D723}" destId="{92D2B9D9-8805-4031-8CD5-17E31434EB1C}" srcOrd="36" destOrd="0" presId="urn:microsoft.com/office/officeart/2005/8/layout/cycle6"/>
    <dgm:cxn modelId="{CB7A89A7-DF3E-4A16-BEC7-83E9349414AA}" type="presParOf" srcId="{A7BAD080-A504-4C05-BB45-CD268F71D723}" destId="{891F064D-09E3-4D53-9EA7-A034D12090F2}" srcOrd="37" destOrd="0" presId="urn:microsoft.com/office/officeart/2005/8/layout/cycle6"/>
    <dgm:cxn modelId="{87B75079-B4AC-4036-9FFF-B0FC9FAA2AD8}" type="presParOf" srcId="{A7BAD080-A504-4C05-BB45-CD268F71D723}" destId="{F0211E28-5141-432E-92C4-C7D27805FC26}" srcOrd="38" destOrd="0" presId="urn:microsoft.com/office/officeart/2005/8/layout/cycle6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BC7F8-E6FF-401D-A328-A75859A5406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DA94DA-18A0-4351-BE5D-568CDB9373F3}">
      <dgm:prSet phldrT="[Text]" custT="1"/>
      <dgm:spPr/>
      <dgm:t>
        <a:bodyPr/>
        <a:lstStyle/>
        <a:p>
          <a:r>
            <a:rPr lang="en-GB" sz="2000" b="1" dirty="0" smtClean="0"/>
            <a:t>eat carbs</a:t>
          </a:r>
          <a:endParaRPr lang="en-GB" sz="2000" b="1" dirty="0"/>
        </a:p>
      </dgm:t>
    </dgm:pt>
    <dgm:pt modelId="{812B8B38-EF1C-4C8C-BE47-E3DA64419E61}" type="parTrans" cxnId="{AC11B930-68B2-40F6-9470-27E501483DEC}">
      <dgm:prSet/>
      <dgm:spPr/>
      <dgm:t>
        <a:bodyPr/>
        <a:lstStyle/>
        <a:p>
          <a:endParaRPr lang="en-GB" sz="2000"/>
        </a:p>
      </dgm:t>
    </dgm:pt>
    <dgm:pt modelId="{71B7776C-C737-42F6-ADFD-1B23D291F117}" type="sibTrans" cxnId="{AC11B930-68B2-40F6-9470-27E501483DEC}">
      <dgm:prSet/>
      <dgm:spPr/>
      <dgm:t>
        <a:bodyPr/>
        <a:lstStyle/>
        <a:p>
          <a:endParaRPr lang="en-GB" sz="2000"/>
        </a:p>
      </dgm:t>
    </dgm:pt>
    <dgm:pt modelId="{DEA43F0B-3FE4-4FCF-9DB0-E4F2A545F979}">
      <dgm:prSet phldrT="[Text]" custT="1"/>
      <dgm:spPr/>
      <dgm:t>
        <a:bodyPr/>
        <a:lstStyle/>
        <a:p>
          <a:r>
            <a:rPr lang="en-GB" sz="2000" b="1" dirty="0" smtClean="0"/>
            <a:t>blood glucose up</a:t>
          </a:r>
          <a:endParaRPr lang="en-GB" sz="2000" b="1" dirty="0"/>
        </a:p>
      </dgm:t>
    </dgm:pt>
    <dgm:pt modelId="{741935B7-193A-4E67-9555-3C43DB886DC1}" type="parTrans" cxnId="{C01CF09B-1678-4BBA-BDE2-F1FF80CC8441}">
      <dgm:prSet/>
      <dgm:spPr/>
      <dgm:t>
        <a:bodyPr/>
        <a:lstStyle/>
        <a:p>
          <a:endParaRPr lang="en-GB" sz="2000"/>
        </a:p>
      </dgm:t>
    </dgm:pt>
    <dgm:pt modelId="{301EDA0D-7972-4B90-9D74-8BA3B8B733C5}" type="sibTrans" cxnId="{C01CF09B-1678-4BBA-BDE2-F1FF80CC8441}">
      <dgm:prSet/>
      <dgm:spPr/>
      <dgm:t>
        <a:bodyPr/>
        <a:lstStyle/>
        <a:p>
          <a:endParaRPr lang="en-GB" sz="2000"/>
        </a:p>
      </dgm:t>
    </dgm:pt>
    <dgm:pt modelId="{9B7E6109-D420-4D65-886E-5F3AE86A483D}">
      <dgm:prSet phldrT="[Text]" custT="1"/>
      <dgm:spPr/>
      <dgm:t>
        <a:bodyPr/>
        <a:lstStyle/>
        <a:p>
          <a:r>
            <a:rPr lang="en-GB" sz="2000" b="1" dirty="0" smtClean="0"/>
            <a:t>insulin released</a:t>
          </a:r>
          <a:endParaRPr lang="en-GB" sz="2000" b="1" dirty="0"/>
        </a:p>
      </dgm:t>
    </dgm:pt>
    <dgm:pt modelId="{E957A208-6D1C-4CF7-A526-35E4F976E536}" type="parTrans" cxnId="{ECFE3B21-826E-4AD3-A3EB-1E9CEE697591}">
      <dgm:prSet/>
      <dgm:spPr/>
      <dgm:t>
        <a:bodyPr/>
        <a:lstStyle/>
        <a:p>
          <a:endParaRPr lang="en-GB" sz="2000"/>
        </a:p>
      </dgm:t>
    </dgm:pt>
    <dgm:pt modelId="{C4E7C654-B22A-4F84-87B4-2ECB24E37B38}" type="sibTrans" cxnId="{ECFE3B21-826E-4AD3-A3EB-1E9CEE697591}">
      <dgm:prSet/>
      <dgm:spPr/>
      <dgm:t>
        <a:bodyPr/>
        <a:lstStyle/>
        <a:p>
          <a:endParaRPr lang="en-GB" sz="2000"/>
        </a:p>
      </dgm:t>
    </dgm:pt>
    <dgm:pt modelId="{37EC58B1-AFB5-45F1-BC82-796AC72D1AEB}">
      <dgm:prSet phldrT="[Text]" custT="1"/>
      <dgm:spPr/>
      <dgm:t>
        <a:bodyPr/>
        <a:lstStyle/>
        <a:p>
          <a:r>
            <a:rPr lang="en-GB" sz="2000" b="1" dirty="0" smtClean="0"/>
            <a:t>cells become insulin resistance</a:t>
          </a:r>
          <a:endParaRPr lang="en-GB" sz="2000" b="1" dirty="0"/>
        </a:p>
      </dgm:t>
    </dgm:pt>
    <dgm:pt modelId="{9D0FEA1D-DCB8-40C0-975B-5CF1F6989F8D}" type="parTrans" cxnId="{40610F82-2C22-4673-B23E-7EBCAE9375AC}">
      <dgm:prSet/>
      <dgm:spPr/>
      <dgm:t>
        <a:bodyPr/>
        <a:lstStyle/>
        <a:p>
          <a:endParaRPr lang="en-GB" sz="2000"/>
        </a:p>
      </dgm:t>
    </dgm:pt>
    <dgm:pt modelId="{38E43433-301C-486F-9797-7D73A97109B3}" type="sibTrans" cxnId="{40610F82-2C22-4673-B23E-7EBCAE9375AC}">
      <dgm:prSet/>
      <dgm:spPr/>
      <dgm:t>
        <a:bodyPr/>
        <a:lstStyle/>
        <a:p>
          <a:endParaRPr lang="en-GB" sz="2000"/>
        </a:p>
      </dgm:t>
    </dgm:pt>
    <dgm:pt modelId="{29238F62-2C5D-4E11-9175-6D3309349449}">
      <dgm:prSet phldrT="[Text]" custT="1"/>
      <dgm:spPr/>
      <dgm:t>
        <a:bodyPr/>
        <a:lstStyle/>
        <a:p>
          <a:r>
            <a:rPr lang="en-GB" sz="2000" b="1" dirty="0" smtClean="0"/>
            <a:t>less fat / energy burning</a:t>
          </a:r>
          <a:endParaRPr lang="en-GB" sz="2000" b="1" dirty="0"/>
        </a:p>
      </dgm:t>
    </dgm:pt>
    <dgm:pt modelId="{968D31BB-88A6-4AB7-A68B-73C279F3D510}" type="parTrans" cxnId="{FD7F59F5-0FEE-4391-912D-52C39299F92C}">
      <dgm:prSet/>
      <dgm:spPr/>
      <dgm:t>
        <a:bodyPr/>
        <a:lstStyle/>
        <a:p>
          <a:endParaRPr lang="en-GB" sz="2000"/>
        </a:p>
      </dgm:t>
    </dgm:pt>
    <dgm:pt modelId="{258AE8BB-8064-4F82-90C9-532D1AA150F7}" type="sibTrans" cxnId="{FD7F59F5-0FEE-4391-912D-52C39299F92C}">
      <dgm:prSet/>
      <dgm:spPr/>
      <dgm:t>
        <a:bodyPr/>
        <a:lstStyle/>
        <a:p>
          <a:endParaRPr lang="en-GB" sz="2000"/>
        </a:p>
      </dgm:t>
    </dgm:pt>
    <dgm:pt modelId="{95694310-1BE9-451D-87E9-39E02CC76AC4}">
      <dgm:prSet custT="1"/>
      <dgm:spPr/>
      <dgm:t>
        <a:bodyPr/>
        <a:lstStyle/>
        <a:p>
          <a:r>
            <a:rPr lang="en-GB" sz="2000" b="1" dirty="0" smtClean="0"/>
            <a:t>more fat stored </a:t>
          </a:r>
          <a:endParaRPr lang="en-GB" sz="2000" b="1" dirty="0"/>
        </a:p>
      </dgm:t>
    </dgm:pt>
    <dgm:pt modelId="{6A6E08E3-018C-40F5-8374-6EB133A86C95}" type="parTrans" cxnId="{19FE6F85-8E44-4F94-AACF-B89734ABE830}">
      <dgm:prSet/>
      <dgm:spPr/>
      <dgm:t>
        <a:bodyPr/>
        <a:lstStyle/>
        <a:p>
          <a:endParaRPr lang="en-GB" sz="2000"/>
        </a:p>
      </dgm:t>
    </dgm:pt>
    <dgm:pt modelId="{835A3972-FA39-4961-9F69-3EE774FBCA12}" type="sibTrans" cxnId="{19FE6F85-8E44-4F94-AACF-B89734ABE830}">
      <dgm:prSet/>
      <dgm:spPr/>
      <dgm:t>
        <a:bodyPr/>
        <a:lstStyle/>
        <a:p>
          <a:endParaRPr lang="en-GB" sz="2000"/>
        </a:p>
      </dgm:t>
    </dgm:pt>
    <dgm:pt modelId="{92F10CCD-2968-4A73-B8ED-E74E50198D90}" type="pres">
      <dgm:prSet presAssocID="{180BC7F8-E6FF-401D-A328-A75859A540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4EAD29-BA39-4D01-AFC4-7E03E79C8BD6}" type="pres">
      <dgm:prSet presAssocID="{180BC7F8-E6FF-401D-A328-A75859A54064}" presName="cycle" presStyleCnt="0"/>
      <dgm:spPr/>
    </dgm:pt>
    <dgm:pt modelId="{3345AAAB-63B8-49FE-8804-528E3DDA6763}" type="pres">
      <dgm:prSet presAssocID="{FCDA94DA-18A0-4351-BE5D-568CDB9373F3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ED89C6-34FE-4147-888E-B4698071151B}" type="pres">
      <dgm:prSet presAssocID="{71B7776C-C737-42F6-ADFD-1B23D291F117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AD956B04-52AD-42CD-9F36-7F110314F554}" type="pres">
      <dgm:prSet presAssocID="{DEA43F0B-3FE4-4FCF-9DB0-E4F2A545F979}" presName="nodeFollowingNodes" presStyleLbl="node1" presStyleIdx="1" presStyleCnt="6" custRadScaleRad="94774" custRadScaleInc="115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C860DD-E270-492C-A555-5E68625212F4}" type="pres">
      <dgm:prSet presAssocID="{9B7E6109-D420-4D65-886E-5F3AE86A483D}" presName="nodeFollowingNodes" presStyleLbl="node1" presStyleIdx="2" presStyleCnt="6" custRadScaleRad="92456" custRadScaleInc="-17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AC1F7B-92B6-4B4A-B5ED-FCFED7947CF2}" type="pres">
      <dgm:prSet presAssocID="{37EC58B1-AFB5-45F1-BC82-796AC72D1AEB}" presName="nodeFollowingNodes" presStyleLbl="node1" presStyleIdx="3" presStyleCnt="6" custRadScaleRad="93419" custRadScaleInc="-42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7E3239-E549-4864-B33E-1A150453CB43}" type="pres">
      <dgm:prSet presAssocID="{95694310-1BE9-451D-87E9-39E02CC76AC4}" presName="nodeFollowingNodes" presStyleLbl="node1" presStyleIdx="4" presStyleCnt="6" custRadScaleRad="93022" custRadScaleInc="180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701E95-2D77-4612-84A5-653AEE5D4EF1}" type="pres">
      <dgm:prSet presAssocID="{29238F62-2C5D-4E11-9175-6D3309349449}" presName="nodeFollowingNodes" presStyleLbl="node1" presStyleIdx="5" presStyleCnt="6" custRadScaleRad="94941" custRadScaleInc="-115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11B930-68B2-40F6-9470-27E501483DEC}" srcId="{180BC7F8-E6FF-401D-A328-A75859A54064}" destId="{FCDA94DA-18A0-4351-BE5D-568CDB9373F3}" srcOrd="0" destOrd="0" parTransId="{812B8B38-EF1C-4C8C-BE47-E3DA64419E61}" sibTransId="{71B7776C-C737-42F6-ADFD-1B23D291F117}"/>
    <dgm:cxn modelId="{2A8384FC-1E93-4558-9166-62610995BDB3}" type="presOf" srcId="{DEA43F0B-3FE4-4FCF-9DB0-E4F2A545F979}" destId="{AD956B04-52AD-42CD-9F36-7F110314F554}" srcOrd="0" destOrd="0" presId="urn:microsoft.com/office/officeart/2005/8/layout/cycle3"/>
    <dgm:cxn modelId="{0DCD622F-0321-4419-B397-42D0C4751DE6}" type="presOf" srcId="{FCDA94DA-18A0-4351-BE5D-568CDB9373F3}" destId="{3345AAAB-63B8-49FE-8804-528E3DDA6763}" srcOrd="0" destOrd="0" presId="urn:microsoft.com/office/officeart/2005/8/layout/cycle3"/>
    <dgm:cxn modelId="{FD7F59F5-0FEE-4391-912D-52C39299F92C}" srcId="{180BC7F8-E6FF-401D-A328-A75859A54064}" destId="{29238F62-2C5D-4E11-9175-6D3309349449}" srcOrd="5" destOrd="0" parTransId="{968D31BB-88A6-4AB7-A68B-73C279F3D510}" sibTransId="{258AE8BB-8064-4F82-90C9-532D1AA150F7}"/>
    <dgm:cxn modelId="{C01CF09B-1678-4BBA-BDE2-F1FF80CC8441}" srcId="{180BC7F8-E6FF-401D-A328-A75859A54064}" destId="{DEA43F0B-3FE4-4FCF-9DB0-E4F2A545F979}" srcOrd="1" destOrd="0" parTransId="{741935B7-193A-4E67-9555-3C43DB886DC1}" sibTransId="{301EDA0D-7972-4B90-9D74-8BA3B8B733C5}"/>
    <dgm:cxn modelId="{E6B83ED6-B5EA-4E5F-94ED-2B7B4D73DE71}" type="presOf" srcId="{9B7E6109-D420-4D65-886E-5F3AE86A483D}" destId="{C1C860DD-E270-492C-A555-5E68625212F4}" srcOrd="0" destOrd="0" presId="urn:microsoft.com/office/officeart/2005/8/layout/cycle3"/>
    <dgm:cxn modelId="{40610F82-2C22-4673-B23E-7EBCAE9375AC}" srcId="{180BC7F8-E6FF-401D-A328-A75859A54064}" destId="{37EC58B1-AFB5-45F1-BC82-796AC72D1AEB}" srcOrd="3" destOrd="0" parTransId="{9D0FEA1D-DCB8-40C0-975B-5CF1F6989F8D}" sibTransId="{38E43433-301C-486F-9797-7D73A97109B3}"/>
    <dgm:cxn modelId="{60A53872-D8C4-4FA3-A9EA-F564BC7663AE}" type="presOf" srcId="{29238F62-2C5D-4E11-9175-6D3309349449}" destId="{52701E95-2D77-4612-84A5-653AEE5D4EF1}" srcOrd="0" destOrd="0" presId="urn:microsoft.com/office/officeart/2005/8/layout/cycle3"/>
    <dgm:cxn modelId="{1EA212DA-C391-4D3F-B95E-552CFCD7EDC8}" type="presOf" srcId="{180BC7F8-E6FF-401D-A328-A75859A54064}" destId="{92F10CCD-2968-4A73-B8ED-E74E50198D90}" srcOrd="0" destOrd="0" presId="urn:microsoft.com/office/officeart/2005/8/layout/cycle3"/>
    <dgm:cxn modelId="{ECFE3B21-826E-4AD3-A3EB-1E9CEE697591}" srcId="{180BC7F8-E6FF-401D-A328-A75859A54064}" destId="{9B7E6109-D420-4D65-886E-5F3AE86A483D}" srcOrd="2" destOrd="0" parTransId="{E957A208-6D1C-4CF7-A526-35E4F976E536}" sibTransId="{C4E7C654-B22A-4F84-87B4-2ECB24E37B38}"/>
    <dgm:cxn modelId="{7E1FBFB6-CE78-41EC-812C-CDE506145B92}" type="presOf" srcId="{71B7776C-C737-42F6-ADFD-1B23D291F117}" destId="{85ED89C6-34FE-4147-888E-B4698071151B}" srcOrd="0" destOrd="0" presId="urn:microsoft.com/office/officeart/2005/8/layout/cycle3"/>
    <dgm:cxn modelId="{91196810-A997-44A4-BD7C-6B08913ADE37}" type="presOf" srcId="{95694310-1BE9-451D-87E9-39E02CC76AC4}" destId="{9E7E3239-E549-4864-B33E-1A150453CB43}" srcOrd="0" destOrd="0" presId="urn:microsoft.com/office/officeart/2005/8/layout/cycle3"/>
    <dgm:cxn modelId="{5B34B5BD-A60C-4BD0-8581-CE32907AE331}" type="presOf" srcId="{37EC58B1-AFB5-45F1-BC82-796AC72D1AEB}" destId="{6FAC1F7B-92B6-4B4A-B5ED-FCFED7947CF2}" srcOrd="0" destOrd="0" presId="urn:microsoft.com/office/officeart/2005/8/layout/cycle3"/>
    <dgm:cxn modelId="{19FE6F85-8E44-4F94-AACF-B89734ABE830}" srcId="{180BC7F8-E6FF-401D-A328-A75859A54064}" destId="{95694310-1BE9-451D-87E9-39E02CC76AC4}" srcOrd="4" destOrd="0" parTransId="{6A6E08E3-018C-40F5-8374-6EB133A86C95}" sibTransId="{835A3972-FA39-4961-9F69-3EE774FBCA12}"/>
    <dgm:cxn modelId="{0DE78A57-D00C-4E27-92AC-8A9BD2280A02}" type="presParOf" srcId="{92F10CCD-2968-4A73-B8ED-E74E50198D90}" destId="{604EAD29-BA39-4D01-AFC4-7E03E79C8BD6}" srcOrd="0" destOrd="0" presId="urn:microsoft.com/office/officeart/2005/8/layout/cycle3"/>
    <dgm:cxn modelId="{E6584062-3F37-4A44-914A-FB0623F7476F}" type="presParOf" srcId="{604EAD29-BA39-4D01-AFC4-7E03E79C8BD6}" destId="{3345AAAB-63B8-49FE-8804-528E3DDA6763}" srcOrd="0" destOrd="0" presId="urn:microsoft.com/office/officeart/2005/8/layout/cycle3"/>
    <dgm:cxn modelId="{4F2B3A7A-5052-45FC-BE3C-5008B79208AF}" type="presParOf" srcId="{604EAD29-BA39-4D01-AFC4-7E03E79C8BD6}" destId="{85ED89C6-34FE-4147-888E-B4698071151B}" srcOrd="1" destOrd="0" presId="urn:microsoft.com/office/officeart/2005/8/layout/cycle3"/>
    <dgm:cxn modelId="{9604F337-49F5-408C-A0E9-69FB8B7AEEFB}" type="presParOf" srcId="{604EAD29-BA39-4D01-AFC4-7E03E79C8BD6}" destId="{AD956B04-52AD-42CD-9F36-7F110314F554}" srcOrd="2" destOrd="0" presId="urn:microsoft.com/office/officeart/2005/8/layout/cycle3"/>
    <dgm:cxn modelId="{C39D871C-7BF2-4265-BC1D-9C94C89A6E42}" type="presParOf" srcId="{604EAD29-BA39-4D01-AFC4-7E03E79C8BD6}" destId="{C1C860DD-E270-492C-A555-5E68625212F4}" srcOrd="3" destOrd="0" presId="urn:microsoft.com/office/officeart/2005/8/layout/cycle3"/>
    <dgm:cxn modelId="{EFDB70D0-5D88-4DCA-A355-F7EBFF420163}" type="presParOf" srcId="{604EAD29-BA39-4D01-AFC4-7E03E79C8BD6}" destId="{6FAC1F7B-92B6-4B4A-B5ED-FCFED7947CF2}" srcOrd="4" destOrd="0" presId="urn:microsoft.com/office/officeart/2005/8/layout/cycle3"/>
    <dgm:cxn modelId="{AEE6676F-E96E-4FDD-B1BF-33EB9B7C805A}" type="presParOf" srcId="{604EAD29-BA39-4D01-AFC4-7E03E79C8BD6}" destId="{9E7E3239-E549-4864-B33E-1A150453CB43}" srcOrd="5" destOrd="0" presId="urn:microsoft.com/office/officeart/2005/8/layout/cycle3"/>
    <dgm:cxn modelId="{305C59EC-3CF2-47DE-80E9-199EE74781A5}" type="presParOf" srcId="{604EAD29-BA39-4D01-AFC4-7E03E79C8BD6}" destId="{52701E95-2D77-4612-84A5-653AEE5D4EF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13DB5-DC76-4446-9DAB-4FB853321932}">
      <dsp:nvSpPr>
        <dsp:cNvPr id="0" name=""/>
        <dsp:cNvSpPr/>
      </dsp:nvSpPr>
      <dsp:spPr>
        <a:xfrm>
          <a:off x="2573648" y="3219"/>
          <a:ext cx="1199750" cy="48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HEART DISEASE</a:t>
          </a:r>
          <a:endParaRPr lang="en-GB" sz="1400" b="1" kern="1200" dirty="0"/>
        </a:p>
      </dsp:txBody>
      <dsp:txXfrm>
        <a:off x="2597347" y="26918"/>
        <a:ext cx="1152352" cy="438082"/>
      </dsp:txXfrm>
    </dsp:sp>
    <dsp:sp modelId="{7263FE38-430F-4796-BFE1-BA090E54B4F1}">
      <dsp:nvSpPr>
        <dsp:cNvPr id="0" name=""/>
        <dsp:cNvSpPr/>
      </dsp:nvSpPr>
      <dsp:spPr>
        <a:xfrm>
          <a:off x="483649" y="245960"/>
          <a:ext cx="5379749" cy="5379749"/>
        </a:xfrm>
        <a:custGeom>
          <a:avLst/>
          <a:gdLst/>
          <a:ahLst/>
          <a:cxnLst/>
          <a:rect l="0" t="0" r="0" b="0"/>
          <a:pathLst>
            <a:path>
              <a:moveTo>
                <a:pt x="3290254" y="67858"/>
              </a:moveTo>
              <a:arcTo wR="2689874" hR="2689874" stAng="16973822" swAng="647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5C5C2-5179-41D9-8C12-3DC38BDC87F5}">
      <dsp:nvSpPr>
        <dsp:cNvPr id="0" name=""/>
        <dsp:cNvSpPr/>
      </dsp:nvSpPr>
      <dsp:spPr>
        <a:xfrm>
          <a:off x="3823695" y="311328"/>
          <a:ext cx="1199750" cy="48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ALZHEIMER’S</a:t>
          </a:r>
          <a:endParaRPr lang="en-GB" sz="1400" b="1" kern="1200" dirty="0"/>
        </a:p>
      </dsp:txBody>
      <dsp:txXfrm>
        <a:off x="3847394" y="335027"/>
        <a:ext cx="1152352" cy="438082"/>
      </dsp:txXfrm>
    </dsp:sp>
    <dsp:sp modelId="{1142ACB6-8B89-425F-A99A-B71378FC101A}">
      <dsp:nvSpPr>
        <dsp:cNvPr id="0" name=""/>
        <dsp:cNvSpPr/>
      </dsp:nvSpPr>
      <dsp:spPr>
        <a:xfrm>
          <a:off x="483649" y="245960"/>
          <a:ext cx="5379749" cy="5379749"/>
        </a:xfrm>
        <a:custGeom>
          <a:avLst/>
          <a:gdLst/>
          <a:ahLst/>
          <a:cxnLst/>
          <a:rect l="0" t="0" r="0" b="0"/>
          <a:pathLst>
            <a:path>
              <a:moveTo>
                <a:pt x="4325109" y="554123"/>
              </a:moveTo>
              <a:arcTo wR="2689874" hR="2689874" stAng="18446364" swAng="6764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31C90-1F85-4184-BB2E-C3363BD67308}">
      <dsp:nvSpPr>
        <dsp:cNvPr id="0" name=""/>
        <dsp:cNvSpPr/>
      </dsp:nvSpPr>
      <dsp:spPr>
        <a:xfrm>
          <a:off x="4787372" y="1165071"/>
          <a:ext cx="1199750" cy="48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/>
            <a:t>DIABETES</a:t>
          </a:r>
          <a:endParaRPr lang="en-GB" sz="1400" b="1" kern="1200" dirty="0"/>
        </a:p>
      </dsp:txBody>
      <dsp:txXfrm>
        <a:off x="4811071" y="1188770"/>
        <a:ext cx="1152352" cy="438082"/>
      </dsp:txXfrm>
    </dsp:sp>
    <dsp:sp modelId="{143CF79C-AA59-4F0C-B75A-BB5134495A93}">
      <dsp:nvSpPr>
        <dsp:cNvPr id="0" name=""/>
        <dsp:cNvSpPr/>
      </dsp:nvSpPr>
      <dsp:spPr>
        <a:xfrm>
          <a:off x="483649" y="245960"/>
          <a:ext cx="5379749" cy="5379749"/>
        </a:xfrm>
        <a:custGeom>
          <a:avLst/>
          <a:gdLst/>
          <a:ahLst/>
          <a:cxnLst/>
          <a:rect l="0" t="0" r="0" b="0"/>
          <a:pathLst>
            <a:path>
              <a:moveTo>
                <a:pt x="5056464" y="1411327"/>
              </a:moveTo>
              <a:arcTo wR="2689874" hR="2689874" stAng="19897195" swAng="9629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5FCC1-01CC-44C7-904F-F648E03D9E53}">
      <dsp:nvSpPr>
        <dsp:cNvPr id="0" name=""/>
        <dsp:cNvSpPr/>
      </dsp:nvSpPr>
      <dsp:spPr>
        <a:xfrm>
          <a:off x="5243911" y="2368865"/>
          <a:ext cx="1199750" cy="48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LOW  TEST’E</a:t>
          </a:r>
          <a:endParaRPr lang="en-GB" sz="1400" b="1" kern="1200" dirty="0"/>
        </a:p>
      </dsp:txBody>
      <dsp:txXfrm>
        <a:off x="5267610" y="2392564"/>
        <a:ext cx="1152352" cy="438082"/>
      </dsp:txXfrm>
    </dsp:sp>
    <dsp:sp modelId="{7ED66807-321A-4C0D-91D3-DAD1B217A94D}">
      <dsp:nvSpPr>
        <dsp:cNvPr id="0" name=""/>
        <dsp:cNvSpPr/>
      </dsp:nvSpPr>
      <dsp:spPr>
        <a:xfrm>
          <a:off x="483649" y="245960"/>
          <a:ext cx="5379749" cy="5379749"/>
        </a:xfrm>
        <a:custGeom>
          <a:avLst/>
          <a:gdLst/>
          <a:ahLst/>
          <a:cxnLst/>
          <a:rect l="0" t="0" r="0" b="0"/>
          <a:pathLst>
            <a:path>
              <a:moveTo>
                <a:pt x="5378745" y="2616365"/>
              </a:moveTo>
              <a:arcTo wR="2689874" hR="2689874" stAng="21506041" swAng="1003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9445B-23C4-4DA0-9315-7A2B735B8B54}">
      <dsp:nvSpPr>
        <dsp:cNvPr id="0" name=""/>
        <dsp:cNvSpPr/>
      </dsp:nvSpPr>
      <dsp:spPr>
        <a:xfrm>
          <a:off x="5088725" y="3646937"/>
          <a:ext cx="1199750" cy="48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PCOS</a:t>
          </a:r>
          <a:endParaRPr lang="en-GB" sz="1400" b="1" kern="1200" dirty="0"/>
        </a:p>
      </dsp:txBody>
      <dsp:txXfrm>
        <a:off x="5112424" y="3670636"/>
        <a:ext cx="1152352" cy="438082"/>
      </dsp:txXfrm>
    </dsp:sp>
    <dsp:sp modelId="{34E47C0E-1E06-435E-9F54-D5F430B94F57}">
      <dsp:nvSpPr>
        <dsp:cNvPr id="0" name=""/>
        <dsp:cNvSpPr/>
      </dsp:nvSpPr>
      <dsp:spPr>
        <a:xfrm>
          <a:off x="483649" y="245960"/>
          <a:ext cx="5379749" cy="5379749"/>
        </a:xfrm>
        <a:custGeom>
          <a:avLst/>
          <a:gdLst/>
          <a:ahLst/>
          <a:cxnLst/>
          <a:rect l="0" t="0" r="0" b="0"/>
          <a:pathLst>
            <a:path>
              <a:moveTo>
                <a:pt x="5095863" y="3892640"/>
              </a:moveTo>
              <a:arcTo wR="2689874" hR="2689874" stAng="1593642" swAng="8676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1AEB6-D966-4E8A-930C-3645580B6755}">
      <dsp:nvSpPr>
        <dsp:cNvPr id="0" name=""/>
        <dsp:cNvSpPr/>
      </dsp:nvSpPr>
      <dsp:spPr>
        <a:xfrm>
          <a:off x="4357365" y="4706494"/>
          <a:ext cx="1199750" cy="48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FATTY LIVER</a:t>
          </a:r>
          <a:endParaRPr lang="en-GB" sz="1400" b="1" kern="1200" dirty="0"/>
        </a:p>
      </dsp:txBody>
      <dsp:txXfrm>
        <a:off x="4381064" y="4730193"/>
        <a:ext cx="1152352" cy="438082"/>
      </dsp:txXfrm>
    </dsp:sp>
    <dsp:sp modelId="{5EDA09E1-9142-433D-AA83-F9C7A543B751}">
      <dsp:nvSpPr>
        <dsp:cNvPr id="0" name=""/>
        <dsp:cNvSpPr/>
      </dsp:nvSpPr>
      <dsp:spPr>
        <a:xfrm>
          <a:off x="483649" y="245960"/>
          <a:ext cx="5379749" cy="5379749"/>
        </a:xfrm>
        <a:custGeom>
          <a:avLst/>
          <a:gdLst/>
          <a:ahLst/>
          <a:cxnLst/>
          <a:rect l="0" t="0" r="0" b="0"/>
          <a:pathLst>
            <a:path>
              <a:moveTo>
                <a:pt x="4152396" y="4947408"/>
              </a:moveTo>
              <a:arcTo wR="2689874" hR="2689874" stAng="3423792" swAng="3206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A5C6D-FF0C-4338-9427-9CE4AAE76AD8}">
      <dsp:nvSpPr>
        <dsp:cNvPr id="0" name=""/>
        <dsp:cNvSpPr/>
      </dsp:nvSpPr>
      <dsp:spPr>
        <a:xfrm>
          <a:off x="3217377" y="5304806"/>
          <a:ext cx="1199750" cy="48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SARCOPENIA</a:t>
          </a:r>
          <a:endParaRPr lang="en-GB" sz="1400" b="1" kern="1200" dirty="0"/>
        </a:p>
      </dsp:txBody>
      <dsp:txXfrm>
        <a:off x="3241076" y="5328505"/>
        <a:ext cx="1152352" cy="438082"/>
      </dsp:txXfrm>
    </dsp:sp>
    <dsp:sp modelId="{E1B542DC-FFC1-4379-B214-BC9B35485F5B}">
      <dsp:nvSpPr>
        <dsp:cNvPr id="0" name=""/>
        <dsp:cNvSpPr/>
      </dsp:nvSpPr>
      <dsp:spPr>
        <a:xfrm>
          <a:off x="483649" y="245960"/>
          <a:ext cx="5379749" cy="5379749"/>
        </a:xfrm>
        <a:custGeom>
          <a:avLst/>
          <a:gdLst/>
          <a:ahLst/>
          <a:cxnLst/>
          <a:rect l="0" t="0" r="0" b="0"/>
          <a:pathLst>
            <a:path>
              <a:moveTo>
                <a:pt x="2732851" y="5379406"/>
              </a:moveTo>
              <a:arcTo wR="2689874" hR="2689874" stAng="5345072" swAng="1098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D0EB0-FD46-4CCD-9714-5F48905426CD}">
      <dsp:nvSpPr>
        <dsp:cNvPr id="0" name=""/>
        <dsp:cNvSpPr/>
      </dsp:nvSpPr>
      <dsp:spPr>
        <a:xfrm>
          <a:off x="1929919" y="5304806"/>
          <a:ext cx="1199750" cy="48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MIGRAINES</a:t>
          </a:r>
          <a:endParaRPr lang="en-GB" sz="1400" b="1" kern="1200" dirty="0"/>
        </a:p>
      </dsp:txBody>
      <dsp:txXfrm>
        <a:off x="1953618" y="5328505"/>
        <a:ext cx="1152352" cy="438082"/>
      </dsp:txXfrm>
    </dsp:sp>
    <dsp:sp modelId="{6E458905-0E93-467B-9268-8A9E21786702}">
      <dsp:nvSpPr>
        <dsp:cNvPr id="0" name=""/>
        <dsp:cNvSpPr/>
      </dsp:nvSpPr>
      <dsp:spPr>
        <a:xfrm>
          <a:off x="483649" y="245960"/>
          <a:ext cx="5379749" cy="5379749"/>
        </a:xfrm>
        <a:custGeom>
          <a:avLst/>
          <a:gdLst/>
          <a:ahLst/>
          <a:cxnLst/>
          <a:rect l="0" t="0" r="0" b="0"/>
          <a:pathLst>
            <a:path>
              <a:moveTo>
                <a:pt x="1444001" y="5073826"/>
              </a:moveTo>
              <a:arcTo wR="2689874" hR="2689874" stAng="7055517" swAng="3206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ADA9-11DE-4041-852B-21F18C0C65C0}">
      <dsp:nvSpPr>
        <dsp:cNvPr id="0" name=""/>
        <dsp:cNvSpPr/>
      </dsp:nvSpPr>
      <dsp:spPr>
        <a:xfrm>
          <a:off x="789931" y="4706494"/>
          <a:ext cx="1199750" cy="48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/>
            <a:t>OSTEO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/>
            <a:t>ARTHRITIS</a:t>
          </a:r>
          <a:endParaRPr lang="en-GB" sz="1400" b="1" kern="1200" dirty="0"/>
        </a:p>
      </dsp:txBody>
      <dsp:txXfrm>
        <a:off x="813630" y="4730193"/>
        <a:ext cx="1152352" cy="438082"/>
      </dsp:txXfrm>
    </dsp:sp>
    <dsp:sp modelId="{3A6ACE48-C40A-4BBE-B202-A301C4D06DA9}">
      <dsp:nvSpPr>
        <dsp:cNvPr id="0" name=""/>
        <dsp:cNvSpPr/>
      </dsp:nvSpPr>
      <dsp:spPr>
        <a:xfrm>
          <a:off x="483649" y="245960"/>
          <a:ext cx="5379749" cy="5379749"/>
        </a:xfrm>
        <a:custGeom>
          <a:avLst/>
          <a:gdLst/>
          <a:ahLst/>
          <a:cxnLst/>
          <a:rect l="0" t="0" r="0" b="0"/>
          <a:pathLst>
            <a:path>
              <a:moveTo>
                <a:pt x="660441" y="4455328"/>
              </a:moveTo>
              <a:arcTo wR="2689874" hR="2689874" stAng="8338751" swAng="8676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E64BF-AC4F-4A3F-A9FF-1F9B9B6DBC3A}">
      <dsp:nvSpPr>
        <dsp:cNvPr id="0" name=""/>
        <dsp:cNvSpPr/>
      </dsp:nvSpPr>
      <dsp:spPr>
        <a:xfrm>
          <a:off x="58572" y="3646937"/>
          <a:ext cx="1199750" cy="48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STROKE</a:t>
          </a:r>
          <a:endParaRPr lang="en-GB" sz="1400" b="1" kern="1200" dirty="0"/>
        </a:p>
      </dsp:txBody>
      <dsp:txXfrm>
        <a:off x="82271" y="3670636"/>
        <a:ext cx="1152352" cy="438082"/>
      </dsp:txXfrm>
    </dsp:sp>
    <dsp:sp modelId="{6FE476E1-0E36-4437-9D4A-604E0183023C}">
      <dsp:nvSpPr>
        <dsp:cNvPr id="0" name=""/>
        <dsp:cNvSpPr/>
      </dsp:nvSpPr>
      <dsp:spPr>
        <a:xfrm>
          <a:off x="483649" y="245960"/>
          <a:ext cx="5379749" cy="5379749"/>
        </a:xfrm>
        <a:custGeom>
          <a:avLst/>
          <a:gdLst/>
          <a:ahLst/>
          <a:cxnLst/>
          <a:rect l="0" t="0" r="0" b="0"/>
          <a:pathLst>
            <a:path>
              <a:moveTo>
                <a:pt x="93597" y="3393275"/>
              </a:moveTo>
              <a:arcTo wR="2689874" hR="2689874" stAng="9890456" swAng="1003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105C6-5EB9-4104-B54B-50C82BFD0F3E}">
      <dsp:nvSpPr>
        <dsp:cNvPr id="0" name=""/>
        <dsp:cNvSpPr/>
      </dsp:nvSpPr>
      <dsp:spPr>
        <a:xfrm>
          <a:off x="-96613" y="2368865"/>
          <a:ext cx="1199750" cy="48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DEMENTIA</a:t>
          </a:r>
          <a:endParaRPr lang="en-GB" sz="1400" b="1" kern="1200" dirty="0"/>
        </a:p>
      </dsp:txBody>
      <dsp:txXfrm>
        <a:off x="-72914" y="2392564"/>
        <a:ext cx="1152352" cy="438082"/>
      </dsp:txXfrm>
    </dsp:sp>
    <dsp:sp modelId="{D3554325-4951-4459-8A6B-5057F84050B2}">
      <dsp:nvSpPr>
        <dsp:cNvPr id="0" name=""/>
        <dsp:cNvSpPr/>
      </dsp:nvSpPr>
      <dsp:spPr>
        <a:xfrm>
          <a:off x="483649" y="245960"/>
          <a:ext cx="5379749" cy="5379749"/>
        </a:xfrm>
        <a:custGeom>
          <a:avLst/>
          <a:gdLst/>
          <a:ahLst/>
          <a:cxnLst/>
          <a:rect l="0" t="0" r="0" b="0"/>
          <a:pathLst>
            <a:path>
              <a:moveTo>
                <a:pt x="62056" y="2115418"/>
              </a:moveTo>
              <a:arcTo wR="2689874" hR="2689874" stAng="11539872" swAng="9629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9AE23-3D14-4EC7-9438-AE354E40AEB9}">
      <dsp:nvSpPr>
        <dsp:cNvPr id="0" name=""/>
        <dsp:cNvSpPr/>
      </dsp:nvSpPr>
      <dsp:spPr>
        <a:xfrm>
          <a:off x="359925" y="1165071"/>
          <a:ext cx="1199750" cy="48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BODY FAT</a:t>
          </a:r>
          <a:endParaRPr lang="en-GB" sz="1400" b="1" kern="1200" dirty="0"/>
        </a:p>
      </dsp:txBody>
      <dsp:txXfrm>
        <a:off x="383624" y="1188770"/>
        <a:ext cx="1152352" cy="438082"/>
      </dsp:txXfrm>
    </dsp:sp>
    <dsp:sp modelId="{33D4523A-CF71-48C7-BAE9-17B93B898316}">
      <dsp:nvSpPr>
        <dsp:cNvPr id="0" name=""/>
        <dsp:cNvSpPr/>
      </dsp:nvSpPr>
      <dsp:spPr>
        <a:xfrm>
          <a:off x="483649" y="245960"/>
          <a:ext cx="5379749" cy="5379749"/>
        </a:xfrm>
        <a:custGeom>
          <a:avLst/>
          <a:gdLst/>
          <a:ahLst/>
          <a:cxnLst/>
          <a:rect l="0" t="0" r="0" b="0"/>
          <a:pathLst>
            <a:path>
              <a:moveTo>
                <a:pt x="668626" y="915056"/>
              </a:moveTo>
              <a:arcTo wR="2689874" hR="2689874" stAng="13277144" swAng="6764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2B9D9-8805-4031-8CD5-17E31434EB1C}">
      <dsp:nvSpPr>
        <dsp:cNvPr id="0" name=""/>
        <dsp:cNvSpPr/>
      </dsp:nvSpPr>
      <dsp:spPr>
        <a:xfrm>
          <a:off x="1302591" y="311328"/>
          <a:ext cx="1241770" cy="48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CANCER</a:t>
          </a:r>
          <a:endParaRPr lang="en-GB" sz="1400" b="1" kern="1200" dirty="0"/>
        </a:p>
      </dsp:txBody>
      <dsp:txXfrm>
        <a:off x="1326290" y="335027"/>
        <a:ext cx="1194372" cy="438082"/>
      </dsp:txXfrm>
    </dsp:sp>
    <dsp:sp modelId="{F0211E28-5141-432E-92C4-C7D27805FC26}">
      <dsp:nvSpPr>
        <dsp:cNvPr id="0" name=""/>
        <dsp:cNvSpPr/>
      </dsp:nvSpPr>
      <dsp:spPr>
        <a:xfrm>
          <a:off x="483649" y="245960"/>
          <a:ext cx="5379749" cy="5379749"/>
        </a:xfrm>
        <a:custGeom>
          <a:avLst/>
          <a:gdLst/>
          <a:ahLst/>
          <a:cxnLst/>
          <a:rect l="0" t="0" r="0" b="0"/>
          <a:pathLst>
            <a:path>
              <a:moveTo>
                <a:pt x="2061005" y="74545"/>
              </a:moveTo>
              <a:arcTo wR="2689874" hR="2689874" stAng="15388777" swAng="376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D89C6-34FE-4147-888E-B4698071151B}">
      <dsp:nvSpPr>
        <dsp:cNvPr id="0" name=""/>
        <dsp:cNvSpPr/>
      </dsp:nvSpPr>
      <dsp:spPr>
        <a:xfrm>
          <a:off x="1088404" y="-4998"/>
          <a:ext cx="5322366" cy="5322366"/>
        </a:xfrm>
        <a:prstGeom prst="circularArrow">
          <a:avLst>
            <a:gd name="adj1" fmla="val 5274"/>
            <a:gd name="adj2" fmla="val 312630"/>
            <a:gd name="adj3" fmla="val 14236488"/>
            <a:gd name="adj4" fmla="val 17122130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5AAAB-63B8-49FE-8804-528E3DDA6763}">
      <dsp:nvSpPr>
        <dsp:cNvPr id="0" name=""/>
        <dsp:cNvSpPr/>
      </dsp:nvSpPr>
      <dsp:spPr>
        <a:xfrm>
          <a:off x="2742618" y="1635"/>
          <a:ext cx="2013938" cy="1006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eat carbs</a:t>
          </a:r>
          <a:endParaRPr lang="en-GB" sz="2000" b="1" kern="1200" dirty="0"/>
        </a:p>
      </dsp:txBody>
      <dsp:txXfrm>
        <a:off x="2791774" y="50791"/>
        <a:ext cx="1915626" cy="908657"/>
      </dsp:txXfrm>
    </dsp:sp>
    <dsp:sp modelId="{AD956B04-52AD-42CD-9F36-7F110314F554}">
      <dsp:nvSpPr>
        <dsp:cNvPr id="0" name=""/>
        <dsp:cNvSpPr/>
      </dsp:nvSpPr>
      <dsp:spPr>
        <a:xfrm>
          <a:off x="4610845" y="1325812"/>
          <a:ext cx="2013938" cy="1006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blood glucose up</a:t>
          </a:r>
          <a:endParaRPr lang="en-GB" sz="2000" b="1" kern="1200" dirty="0"/>
        </a:p>
      </dsp:txBody>
      <dsp:txXfrm>
        <a:off x="4660001" y="1374968"/>
        <a:ext cx="1915626" cy="908657"/>
      </dsp:txXfrm>
    </dsp:sp>
    <dsp:sp modelId="{C1C860DD-E270-492C-A555-5E68625212F4}">
      <dsp:nvSpPr>
        <dsp:cNvPr id="0" name=""/>
        <dsp:cNvSpPr/>
      </dsp:nvSpPr>
      <dsp:spPr>
        <a:xfrm>
          <a:off x="4608512" y="2870457"/>
          <a:ext cx="2013938" cy="1006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insulin released</a:t>
          </a:r>
          <a:endParaRPr lang="en-GB" sz="2000" b="1" kern="1200" dirty="0"/>
        </a:p>
      </dsp:txBody>
      <dsp:txXfrm>
        <a:off x="4657668" y="2919613"/>
        <a:ext cx="1915626" cy="908657"/>
      </dsp:txXfrm>
    </dsp:sp>
    <dsp:sp modelId="{6FAC1F7B-92B6-4B4A-B5ED-FCFED7947CF2}">
      <dsp:nvSpPr>
        <dsp:cNvPr id="0" name=""/>
        <dsp:cNvSpPr/>
      </dsp:nvSpPr>
      <dsp:spPr>
        <a:xfrm>
          <a:off x="2818660" y="4176456"/>
          <a:ext cx="2013938" cy="1006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cells become insulin resistance</a:t>
          </a:r>
          <a:endParaRPr lang="en-GB" sz="2000" b="1" kern="1200" dirty="0"/>
        </a:p>
      </dsp:txBody>
      <dsp:txXfrm>
        <a:off x="2867816" y="4225612"/>
        <a:ext cx="1915626" cy="908657"/>
      </dsp:txXfrm>
    </dsp:sp>
    <dsp:sp modelId="{9E7E3239-E549-4864-B33E-1A150453CB43}">
      <dsp:nvSpPr>
        <dsp:cNvPr id="0" name=""/>
        <dsp:cNvSpPr/>
      </dsp:nvSpPr>
      <dsp:spPr>
        <a:xfrm>
          <a:off x="864092" y="2871616"/>
          <a:ext cx="2013938" cy="1006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more fat stored </a:t>
          </a:r>
          <a:endParaRPr lang="en-GB" sz="2000" b="1" kern="1200" dirty="0"/>
        </a:p>
      </dsp:txBody>
      <dsp:txXfrm>
        <a:off x="913248" y="2920772"/>
        <a:ext cx="1915626" cy="908657"/>
      </dsp:txXfrm>
    </dsp:sp>
    <dsp:sp modelId="{52701E95-2D77-4612-84A5-653AEE5D4EF1}">
      <dsp:nvSpPr>
        <dsp:cNvPr id="0" name=""/>
        <dsp:cNvSpPr/>
      </dsp:nvSpPr>
      <dsp:spPr>
        <a:xfrm>
          <a:off x="870447" y="1325802"/>
          <a:ext cx="2013938" cy="1006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less fat / energy burning</a:t>
          </a:r>
          <a:endParaRPr lang="en-GB" sz="2000" b="1" kern="1200" dirty="0"/>
        </a:p>
      </dsp:txBody>
      <dsp:txXfrm>
        <a:off x="919603" y="1374958"/>
        <a:ext cx="1915626" cy="908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4436180" cy="355067"/>
          </a:xfrm>
          <a:prstGeom prst="rect">
            <a:avLst/>
          </a:prstGeom>
        </p:spPr>
        <p:txBody>
          <a:bodyPr vert="horz" lIns="93862" tIns="46932" rIns="93862" bIns="4693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6074" y="3"/>
            <a:ext cx="4436180" cy="355067"/>
          </a:xfrm>
          <a:prstGeom prst="rect">
            <a:avLst/>
          </a:prstGeom>
        </p:spPr>
        <p:txBody>
          <a:bodyPr vert="horz" lIns="93862" tIns="46932" rIns="93862" bIns="46932" rtlCol="0"/>
          <a:lstStyle>
            <a:lvl1pPr algn="r">
              <a:defRPr sz="1200"/>
            </a:lvl1pPr>
          </a:lstStyle>
          <a:p>
            <a:fld id="{6F52B1B2-1E04-4A8A-81DD-B6B1C9244420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6746282"/>
            <a:ext cx="4436180" cy="355067"/>
          </a:xfrm>
          <a:prstGeom prst="rect">
            <a:avLst/>
          </a:prstGeom>
        </p:spPr>
        <p:txBody>
          <a:bodyPr vert="horz" lIns="93862" tIns="46932" rIns="93862" bIns="4693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6074" y="6746282"/>
            <a:ext cx="4436180" cy="355067"/>
          </a:xfrm>
          <a:prstGeom prst="rect">
            <a:avLst/>
          </a:prstGeom>
        </p:spPr>
        <p:txBody>
          <a:bodyPr vert="horz" lIns="93862" tIns="46932" rIns="93862" bIns="46932" rtlCol="0" anchor="b"/>
          <a:lstStyle>
            <a:lvl1pPr algn="r">
              <a:defRPr sz="1200"/>
            </a:lvl1pPr>
          </a:lstStyle>
          <a:p>
            <a:fld id="{19CFCCE6-E201-484B-9C99-81239271E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14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4434999" cy="355124"/>
          </a:xfrm>
          <a:prstGeom prst="rect">
            <a:avLst/>
          </a:prstGeom>
        </p:spPr>
        <p:txBody>
          <a:bodyPr vert="horz" lIns="99035" tIns="49518" rIns="99035" bIns="4951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53" y="1"/>
            <a:ext cx="4434999" cy="355124"/>
          </a:xfrm>
          <a:prstGeom prst="rect">
            <a:avLst/>
          </a:prstGeom>
        </p:spPr>
        <p:txBody>
          <a:bodyPr vert="horz" lIns="99035" tIns="49518" rIns="99035" bIns="49518" rtlCol="0"/>
          <a:lstStyle>
            <a:lvl1pPr algn="r">
              <a:defRPr sz="1300"/>
            </a:lvl1pPr>
          </a:lstStyle>
          <a:p>
            <a:fld id="{B25C05E9-BE26-477A-843C-2F50296E1104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5" tIns="49518" rIns="99035" bIns="495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3678"/>
            <a:ext cx="8187690" cy="3196113"/>
          </a:xfrm>
          <a:prstGeom prst="rect">
            <a:avLst/>
          </a:prstGeom>
        </p:spPr>
        <p:txBody>
          <a:bodyPr vert="horz" lIns="99035" tIns="49518" rIns="99035" bIns="495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6746120"/>
            <a:ext cx="4434999" cy="355124"/>
          </a:xfrm>
          <a:prstGeom prst="rect">
            <a:avLst/>
          </a:prstGeom>
        </p:spPr>
        <p:txBody>
          <a:bodyPr vert="horz" lIns="99035" tIns="49518" rIns="99035" bIns="4951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53" y="6746120"/>
            <a:ext cx="4434999" cy="355124"/>
          </a:xfrm>
          <a:prstGeom prst="rect">
            <a:avLst/>
          </a:prstGeom>
        </p:spPr>
        <p:txBody>
          <a:bodyPr vert="horz" lIns="99035" tIns="49518" rIns="99035" bIns="49518" rtlCol="0" anchor="b"/>
          <a:lstStyle>
            <a:lvl1pPr algn="r">
              <a:defRPr sz="1300"/>
            </a:lvl1pPr>
          </a:lstStyle>
          <a:p>
            <a:fld id="{DDE241F9-2893-46A5-86D3-F43018D01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9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43275" y="531813"/>
            <a:ext cx="3549650" cy="2662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F4F8-2FD8-4BFC-937F-3436B180724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6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F4F8-2FD8-4BFC-937F-3436B18072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7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43275" y="531813"/>
            <a:ext cx="3549650" cy="2662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5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8949-1BA6-4C59-B51E-B70ED69E6ED1}" type="datetime1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5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EDE-1999-47E8-8C88-86F918D5C829}" type="datetime1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6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2CE0-8279-445E-ABA9-D0D7022524C7}" type="datetime1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899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667-9B11-4889-BE35-0F5DF98461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69B-69EC-4CCB-B2C9-45A22D4B8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12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667-9B11-4889-BE35-0F5DF98461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69B-69EC-4CCB-B2C9-45A22D4B8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667-9B11-4889-BE35-0F5DF98461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69B-69EC-4CCB-B2C9-45A22D4B8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9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667-9B11-4889-BE35-0F5DF98461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69B-69EC-4CCB-B2C9-45A22D4B8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20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667-9B11-4889-BE35-0F5DF98461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69B-69EC-4CCB-B2C9-45A22D4B8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25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667-9B11-4889-BE35-0F5DF98461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69B-69EC-4CCB-B2C9-45A22D4B8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37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667-9B11-4889-BE35-0F5DF98461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69B-69EC-4CCB-B2C9-45A22D4B8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185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667-9B11-4889-BE35-0F5DF98461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69B-69EC-4CCB-B2C9-45A22D4B8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9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49C2-D3F1-4EC2-8F0E-36C0F2699D7D}" type="datetime1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0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667-9B11-4889-BE35-0F5DF98461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69B-69EC-4CCB-B2C9-45A22D4B8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21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667-9B11-4889-BE35-0F5DF98461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69B-69EC-4CCB-B2C9-45A22D4B8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692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667-9B11-4889-BE35-0F5DF98461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69B-69EC-4CCB-B2C9-45A22D4B8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5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A5BC-FFC7-434B-BE97-E3650D76D1F9}" type="datetime1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5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AFE-8079-4FC8-A471-FAC9273DF4DC}" type="datetime1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98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9E4-345A-48C4-B465-04E47E145D85}" type="datetime1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7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E739-435B-45A9-90D2-0A895691F7DB}" type="datetime1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D190-3CFE-4394-AAC9-F02B6DB7AF89}" type="datetime1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5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E4F1-AE83-422C-8E3F-5D687C8C8E1C}" type="datetime1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0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1B79-0BDB-4AD1-AFBE-E71A91C69C7D}" type="datetime1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7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60000"/>
                <a:lumOff val="40000"/>
              </a:schemeClr>
            </a:gs>
            <a:gs pos="89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9E95-8283-4CE6-B559-3D7B143105F1}" type="datetime1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6FCA-239B-41D9-8120-D7168BDA4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2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B9667-9B11-4889-BE35-0F5DF98461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69B-69EC-4CCB-B2C9-45A22D4B8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17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9347" y="2825641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Reverse the Advice</a:t>
            </a:r>
            <a:endParaRPr lang="en-GB" sz="4000" b="1" dirty="0">
              <a:solidFill>
                <a:srgbClr val="0070C0"/>
              </a:solidFill>
            </a:endParaRPr>
          </a:p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Reverse Diabetes and Obesity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83768" y="260648"/>
            <a:ext cx="4536504" cy="2232248"/>
            <a:chOff x="2267744" y="404664"/>
            <a:chExt cx="4536504" cy="2232248"/>
          </a:xfrm>
        </p:grpSpPr>
        <p:grpSp>
          <p:nvGrpSpPr>
            <p:cNvPr id="5" name="Group 4"/>
            <p:cNvGrpSpPr/>
            <p:nvPr/>
          </p:nvGrpSpPr>
          <p:grpSpPr>
            <a:xfrm>
              <a:off x="2267744" y="404664"/>
              <a:ext cx="4536504" cy="2232248"/>
              <a:chOff x="1135247" y="2420889"/>
              <a:chExt cx="4588881" cy="1863591"/>
            </a:xfrm>
          </p:grpSpPr>
          <p:sp>
            <p:nvSpPr>
              <p:cNvPr id="6" name="Curved Left Arrow 5"/>
              <p:cNvSpPr/>
              <p:nvPr/>
            </p:nvSpPr>
            <p:spPr>
              <a:xfrm>
                <a:off x="1135247" y="2420889"/>
                <a:ext cx="4588881" cy="1863591"/>
              </a:xfrm>
              <a:prstGeom prst="curvedLeftArrow">
                <a:avLst>
                  <a:gd name="adj1" fmla="val 16678"/>
                  <a:gd name="adj2" fmla="val 43480"/>
                  <a:gd name="adj3" fmla="val 23936"/>
                </a:avLst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  <a:gs pos="100000">
                    <a:schemeClr val="accent1">
                      <a:tint val="23500"/>
                      <a:satMod val="160000"/>
                      <a:lumMod val="0"/>
                      <a:lumOff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35247" y="2961932"/>
                <a:ext cx="4041945" cy="488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Real Food - Real Hope</a:t>
                </a:r>
                <a:endParaRPr lang="en-GB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759326">
              <a:off x="5503535" y="764163"/>
              <a:ext cx="127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changing</a:t>
              </a:r>
              <a:endParaRPr lang="en-GB" b="1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765110">
              <a:off x="5529635" y="1564387"/>
              <a:ext cx="1102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37441C"/>
                  </a:solidFill>
                  <a:latin typeface="Bahnschrift" panose="020B0502040204020203" pitchFamily="34" charset="0"/>
                </a:rPr>
                <a:t>direction</a:t>
              </a:r>
              <a:endParaRPr lang="en-GB" b="1" dirty="0">
                <a:solidFill>
                  <a:srgbClr val="37441C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15817" y="5530006"/>
            <a:ext cx="3672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Jeremy Martin</a:t>
            </a:r>
          </a:p>
          <a:p>
            <a:pPr algn="ctr"/>
            <a:r>
              <a:rPr lang="en-GB" dirty="0" smtClean="0"/>
              <a:t>Ambassador for the PHC</a:t>
            </a:r>
          </a:p>
          <a:p>
            <a:pPr algn="ctr"/>
            <a:r>
              <a:rPr lang="en-GB" dirty="0" smtClean="0"/>
              <a:t>Associate with Think Healthy Me</a:t>
            </a:r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3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Public Health Collaboration – Informing Healthy Decis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Public Health Collaboration – Informing Healthy Decision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7" y="4728524"/>
            <a:ext cx="2729697" cy="7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629104"/>
              </p:ext>
            </p:extLst>
          </p:nvPr>
        </p:nvGraphicFramePr>
        <p:xfrm>
          <a:off x="1393304" y="260648"/>
          <a:ext cx="6347048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10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203848" y="1844824"/>
            <a:ext cx="2736304" cy="266429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INSULIN RESISTANCE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630932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Prof Ben Bikman, Plagues of Prosperity Lecture, July 2018</a:t>
            </a:r>
            <a:endParaRPr lang="en-GB" sz="2400" b="1" i="1" dirty="0"/>
          </a:p>
        </p:txBody>
      </p:sp>
      <p:sp>
        <p:nvSpPr>
          <p:cNvPr id="8" name="Rounded Rectangle 7"/>
          <p:cNvSpPr/>
          <p:nvPr/>
        </p:nvSpPr>
        <p:spPr>
          <a:xfrm>
            <a:off x="323528" y="404664"/>
            <a:ext cx="648072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1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4573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597626"/>
              </p:ext>
            </p:extLst>
          </p:nvPr>
        </p:nvGraphicFramePr>
        <p:xfrm>
          <a:off x="2051720" y="990582"/>
          <a:ext cx="7499176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6475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a typeface="Source Sans Pro"/>
                <a:cs typeface="Source Sans Pro"/>
                <a:sym typeface="Source Sans Pro"/>
              </a:rPr>
              <a:t>The </a:t>
            </a:r>
            <a:r>
              <a:rPr lang="en-US" sz="2800" b="1" dirty="0">
                <a:ea typeface="Source Sans Pro"/>
                <a:cs typeface="Source Sans Pro"/>
                <a:sym typeface="Source Sans Pro"/>
              </a:rPr>
              <a:t>Impact of </a:t>
            </a:r>
            <a:r>
              <a:rPr lang="en-US" sz="2800" b="1" dirty="0" smtClean="0">
                <a:ea typeface="Source Sans Pro"/>
                <a:cs typeface="Source Sans Pro"/>
                <a:sym typeface="Source Sans Pro"/>
              </a:rPr>
              <a:t>Insulin</a:t>
            </a:r>
          </a:p>
          <a:p>
            <a:pPr algn="ctr"/>
            <a:r>
              <a:rPr lang="en-GB" sz="2800" dirty="0"/>
              <a:t>Cycle over time leading to </a:t>
            </a:r>
            <a:r>
              <a:rPr lang="en-GB" sz="2800" dirty="0" smtClean="0"/>
              <a:t>high insulin levels</a:t>
            </a:r>
            <a:r>
              <a:rPr lang="en-GB" sz="2800" dirty="0" smtClean="0">
                <a:latin typeface="Bahnschrift SemiBold" panose="020B0502040204020203" pitchFamily="34" charset="0"/>
              </a:rPr>
              <a:t> </a:t>
            </a:r>
            <a:endParaRPr lang="en-GB" sz="2800" dirty="0">
              <a:latin typeface="Bahnschrift SemiBol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210" y="1857018"/>
            <a:ext cx="237626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insulin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lowers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basal metabolic rate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51520" y="3153162"/>
            <a:ext cx="237626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insulin inhibits fat burning </a:t>
            </a:r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94210" y="4437112"/>
            <a:ext cx="237626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Insulin converts more glucose to fat</a:t>
            </a:r>
            <a:endParaRPr lang="en-GB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23528" y="404664"/>
            <a:ext cx="648072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1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1852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045" y="1844824"/>
            <a:ext cx="4393195" cy="2304256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“It </a:t>
            </a:r>
            <a:r>
              <a:rPr lang="en-GB" sz="2400" dirty="0">
                <a:solidFill>
                  <a:srgbClr val="002060"/>
                </a:solidFill>
              </a:rPr>
              <a:t>is almost impossible to eat less when there is a little devil on your shoulders born from leptin resistance that is whispering to you </a:t>
            </a:r>
            <a:r>
              <a:rPr lang="en-GB" sz="2400" dirty="0" smtClean="0">
                <a:solidFill>
                  <a:srgbClr val="002060"/>
                </a:solidFill>
              </a:rPr>
              <a:t>eat </a:t>
            </a:r>
            <a:r>
              <a:rPr lang="en-GB" sz="2400" dirty="0">
                <a:solidFill>
                  <a:srgbClr val="002060"/>
                </a:solidFill>
              </a:rPr>
              <a:t>more, get fatter”   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i="1" dirty="0"/>
              <a:t>Dr Ron </a:t>
            </a:r>
            <a:r>
              <a:rPr lang="en-GB" sz="2000" i="1" dirty="0" smtClean="0"/>
              <a:t>Rosedale</a:t>
            </a:r>
            <a:endParaRPr lang="en-GB" sz="2000" i="1" dirty="0"/>
          </a:p>
        </p:txBody>
      </p:sp>
      <p:pic>
        <p:nvPicPr>
          <p:cNvPr id="3074" name="Picture 2" descr="Dr. Ron Rosedale - 'The Early Ancestral Connection Between Protei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0" t="12198" r="48878" b="5134"/>
          <a:stretch/>
        </p:blipFill>
        <p:spPr bwMode="auto">
          <a:xfrm>
            <a:off x="723372" y="1988840"/>
            <a:ext cx="150945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539969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</a:rPr>
              <a:t>Hunger and hormones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7664" y="4830251"/>
            <a:ext cx="583264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You can’t decide to be less hungry</a:t>
            </a:r>
            <a:r>
              <a:rPr lang="en-GB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Hunger will eventually win over willpower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6" descr="C:\Users\Jerermy\AppData\Local\Microsoft\Windows\INetCache\IE\KAZ0P49T\like_a_fat_kid_loves_cake_by_strangetikigod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r="5502"/>
          <a:stretch/>
        </p:blipFill>
        <p:spPr bwMode="auto">
          <a:xfrm flipH="1">
            <a:off x="6732240" y="1632748"/>
            <a:ext cx="1620166" cy="23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erermy\AppData\Local\Microsoft\Windows\INetCache\IE\S6YEPLBT\cartoon_devil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7796" y="1196752"/>
            <a:ext cx="1022681" cy="109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23528" y="404664"/>
            <a:ext cx="648072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2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3555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86" y="274638"/>
            <a:ext cx="7327670" cy="778098"/>
          </a:xfrm>
        </p:spPr>
        <p:txBody>
          <a:bodyPr/>
          <a:lstStyle/>
          <a:p>
            <a:pPr algn="l"/>
            <a:r>
              <a:rPr lang="en-GB" dirty="0" smtClean="0"/>
              <a:t>Processed Food Addiction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Diabetes Understood: The Underlying Cause | Dr. Robert Cyw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7" t="11373" r="30874" b="49816"/>
          <a:stretch/>
        </p:blipFill>
        <p:spPr bwMode="auto">
          <a:xfrm>
            <a:off x="1115617" y="1052737"/>
            <a:ext cx="1330434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38027" y="1052736"/>
            <a:ext cx="53463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Anything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that is essential to human survival is not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addictive. We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 only addicted to food with processed carbs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Dr Robert Cywes, </a:t>
            </a:r>
            <a:r>
              <a:rPr lang="en-GB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Bariatric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Surgeon, Addiction </a:t>
            </a:r>
            <a:r>
              <a:rPr lang="en-GB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expert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6" t="1752" r="31861" b="12419"/>
          <a:stretch/>
        </p:blipFill>
        <p:spPr bwMode="auto">
          <a:xfrm>
            <a:off x="7090732" y="2708920"/>
            <a:ext cx="130675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55776" y="2780928"/>
            <a:ext cx="4392488" cy="1656184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 smtClean="0"/>
              <a:t>Sugar addiction is real. For </a:t>
            </a:r>
            <a:r>
              <a:rPr lang="en-GB" sz="2400" dirty="0"/>
              <a:t>some people, sugar is very dangerous and for others not quite so</a:t>
            </a:r>
            <a:r>
              <a:rPr lang="en-GB" sz="2400" dirty="0" smtClean="0"/>
              <a:t>.</a:t>
            </a:r>
            <a:endParaRPr lang="en-GB" sz="2400" i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i="1" dirty="0" smtClean="0"/>
              <a:t>Bitten </a:t>
            </a:r>
            <a:r>
              <a:rPr lang="en-GB" sz="2000" i="1" dirty="0" err="1"/>
              <a:t>Jonsson</a:t>
            </a:r>
            <a:r>
              <a:rPr lang="en-GB" sz="2000" i="1" dirty="0"/>
              <a:t> RN, Food Addiction Expert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 smtClean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4" y="4725144"/>
            <a:ext cx="1336723" cy="1728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55776" y="4687976"/>
            <a:ext cx="482453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Problem is you can't "limit" addictive substances. It's all or nothing. That's why we have an obesity </a:t>
            </a:r>
            <a:r>
              <a:rPr lang="en-GB" sz="2400" dirty="0" smtClean="0"/>
              <a:t>(and diabetes epidemic.)</a:t>
            </a:r>
          </a:p>
          <a:p>
            <a:r>
              <a:rPr lang="en-GB" i="1" dirty="0" smtClean="0"/>
              <a:t>Prof Tim Noakes on Twitter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323528" y="404664"/>
            <a:ext cx="648072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3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8071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6088"/>
            <a:ext cx="7715200" cy="3521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It </a:t>
            </a:r>
            <a:r>
              <a:rPr lang="en-GB" b="1" dirty="0"/>
              <a:t>is time to bust the myth of physical inactivity and obesity: you cannot outrun a bad diet</a:t>
            </a:r>
          </a:p>
          <a:p>
            <a:pPr marL="0" indent="0">
              <a:buNone/>
            </a:pPr>
            <a:r>
              <a:rPr lang="en-GB" sz="2400" dirty="0" smtClean="0"/>
              <a:t>A Malhotra, T Noakes, S Phinney, April 2015</a:t>
            </a:r>
            <a:endParaRPr lang="en-GB" sz="24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dirty="0" smtClean="0"/>
              <a:t>Regular </a:t>
            </a:r>
            <a:r>
              <a:rPr lang="en-GB" sz="2800" dirty="0"/>
              <a:t>physical activity reduces the risk of developing cardiovascular disease, type 2 diabetes, dementia and some cancers by at least 30%. However, physical activity does not promote weight loss.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14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38" y="515812"/>
            <a:ext cx="3337570" cy="180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3528" y="404664"/>
            <a:ext cx="648072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4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392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1340768"/>
            <a:ext cx="6120680" cy="1815882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/>
              <a:t>I see people reverse type 2 diabetes all the time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First of all you have to stop whatever you were doing to end up in the situation you </a:t>
            </a:r>
            <a:r>
              <a:rPr lang="en-GB" sz="2400" dirty="0"/>
              <a:t>a</a:t>
            </a:r>
            <a:r>
              <a:rPr lang="en-GB" sz="2400" dirty="0" smtClean="0"/>
              <a:t>re in</a:t>
            </a:r>
            <a:endParaRPr lang="en-GB" sz="2400" dirty="0"/>
          </a:p>
          <a:p>
            <a:pPr>
              <a:spcAft>
                <a:spcPts val="1200"/>
              </a:spcAft>
            </a:pPr>
            <a:r>
              <a:rPr lang="en-GB" sz="2000" i="1" dirty="0"/>
              <a:t>Ted Naiman, Medical Doctor, Researcher, </a:t>
            </a:r>
            <a:r>
              <a:rPr lang="en-GB" sz="2000" i="1" dirty="0" smtClean="0"/>
              <a:t>Author</a:t>
            </a:r>
            <a:endParaRPr lang="en-GB" sz="2000" i="1" dirty="0"/>
          </a:p>
        </p:txBody>
      </p:sp>
      <p:pic>
        <p:nvPicPr>
          <p:cNvPr id="9" name="Picture 4" descr="Protein is the Priority with Dr. Ted Naiman! - Omar Cumberbat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10359" r="45007" b="31613"/>
          <a:stretch/>
        </p:blipFill>
        <p:spPr bwMode="auto">
          <a:xfrm>
            <a:off x="323528" y="1340768"/>
            <a:ext cx="1726618" cy="190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805264"/>
            <a:ext cx="8107564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b="1" dirty="0" smtClean="0">
                <a:solidFill>
                  <a:schemeClr val="bg1"/>
                </a:solidFill>
              </a:rPr>
              <a:t>Protein adequacy is fundamental to satiety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404664"/>
            <a:ext cx="648072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5</a:t>
            </a:r>
            <a:endParaRPr lang="en-GB" sz="6000" dirty="0"/>
          </a:p>
        </p:txBody>
      </p:sp>
      <p:sp>
        <p:nvSpPr>
          <p:cNvPr id="2" name="Rectangle 1"/>
          <p:cNvSpPr/>
          <p:nvPr/>
        </p:nvSpPr>
        <p:spPr>
          <a:xfrm>
            <a:off x="1262400" y="404664"/>
            <a:ext cx="6950942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200" b="1" dirty="0">
                <a:latin typeface="Calibri" pitchFamily="34" charset="0"/>
                <a:cs typeface="Calibri" pitchFamily="34" charset="0"/>
              </a:rPr>
              <a:t>What you eat affects how much you 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3429000"/>
            <a:ext cx="6408712" cy="2185214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If you have a diet that is low </a:t>
            </a:r>
            <a:r>
              <a:rPr lang="en-GB" sz="2400" dirty="0" smtClean="0"/>
              <a:t>in </a:t>
            </a:r>
            <a:r>
              <a:rPr lang="en-GB" sz="2400" dirty="0"/>
              <a:t>protein relative to fats and carbohydrates, you will overeat fats and carbohydrates to meet your protein target </a:t>
            </a:r>
            <a:r>
              <a:rPr lang="en-GB" sz="2400" dirty="0" smtClean="0"/>
              <a:t>risking obesity.</a:t>
            </a:r>
          </a:p>
          <a:p>
            <a:r>
              <a:rPr lang="en-GB" sz="2000" i="1" dirty="0"/>
              <a:t>David </a:t>
            </a:r>
            <a:r>
              <a:rPr lang="en-GB" sz="2000" i="1" dirty="0" err="1" smtClean="0"/>
              <a:t>Raubenheimer</a:t>
            </a:r>
            <a:r>
              <a:rPr lang="en-GB" sz="2000" i="1" dirty="0"/>
              <a:t>,</a:t>
            </a:r>
            <a:r>
              <a:rPr lang="en-GB" sz="2000" i="1" dirty="0" smtClean="0"/>
              <a:t> </a:t>
            </a:r>
            <a:r>
              <a:rPr lang="en-GB" sz="2000" i="1" dirty="0"/>
              <a:t>PhD Stephen Simpson PhD</a:t>
            </a:r>
          </a:p>
          <a:p>
            <a:r>
              <a:rPr lang="en-GB" sz="2000" i="1" dirty="0"/>
              <a:t>Researchers, </a:t>
            </a:r>
            <a:r>
              <a:rPr lang="en-GB" sz="2000" i="1" dirty="0" smtClean="0"/>
              <a:t>Authors of Eat Like The Animals</a:t>
            </a:r>
            <a:endParaRPr lang="en-GB" sz="2400" dirty="0"/>
          </a:p>
        </p:txBody>
      </p:sp>
      <p:pic>
        <p:nvPicPr>
          <p:cNvPr id="12" name="Picture 4" descr="Eat Like the Animals: What Nature Teaches Us About Healthy Eating:  Amazon.co.uk: Raubenheimer, David, Simpson, Stephen J.: 9780008359218: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34" y="3429000"/>
            <a:ext cx="1506898" cy="21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648072"/>
          </a:xfrm>
          <a:noFill/>
        </p:spPr>
        <p:txBody>
          <a:bodyPr>
            <a:noAutofit/>
          </a:bodyPr>
          <a:lstStyle/>
          <a:p>
            <a:r>
              <a:rPr lang="en-GB" sz="4000" b="1" dirty="0" smtClean="0">
                <a:latin typeface="Arial Rounded MT Bold" panose="020F0704030504030204" pitchFamily="34" charset="0"/>
              </a:rPr>
              <a:t>3 Rules of 3</a:t>
            </a:r>
            <a:endParaRPr lang="en-GB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16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124744"/>
            <a:ext cx="3096344" cy="2376264"/>
          </a:xfrm>
          <a:solidFill>
            <a:srgbClr val="CD3B3E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4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Avoid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Sugar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Refined grains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Seed oils / spreads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7137" y="3926091"/>
            <a:ext cx="3672408" cy="23762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4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Eat Real Food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Meat / fish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Eggs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Fresh veg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32040" y="3933056"/>
            <a:ext cx="3672408" cy="23762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4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Do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Prioritise Protein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Control Carbs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Stop fearing Fat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C:\Users\Jerermy\AppData\Local\Microsoft\Windows\INetCache\IE\S6YEPLBT\Dr-Aseem-Malhotra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7"/>
          <a:stretch/>
        </p:blipFill>
        <p:spPr bwMode="auto">
          <a:xfrm flipH="1">
            <a:off x="323528" y="2243827"/>
            <a:ext cx="4674546" cy="28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7744" y="2359575"/>
            <a:ext cx="2736304" cy="2498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personal responsibility you need knowledge and you need </a:t>
            </a: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choice. </a:t>
            </a:r>
            <a:endParaRPr lang="en-GB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9075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Aseem Malhotra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27584" y="5416624"/>
            <a:ext cx="7560840" cy="892696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800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can beat </a:t>
            </a:r>
            <a:r>
              <a:rPr lang="en-GB" sz="4800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diabetes</a:t>
            </a:r>
            <a:endParaRPr lang="en-GB" sz="48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Block Arc 9"/>
          <p:cNvSpPr/>
          <p:nvPr/>
        </p:nvSpPr>
        <p:spPr>
          <a:xfrm flipV="1">
            <a:off x="1115616" y="5936502"/>
            <a:ext cx="7056784" cy="228802"/>
          </a:xfrm>
          <a:prstGeom prst="blockArc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 descr="Ken D Berry MD on Twitter: &amp;quot;Has your doctor lied to you? The AMA does Not  approve this book! Find out: https://t.co/ewPmXds6a3 #healthyfood  #nutritionfacts #diabetes #weightloss https://t.co/uHMKXU8c2O&amp;quot; / Twit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 b="12770"/>
          <a:stretch/>
        </p:blipFill>
        <p:spPr bwMode="auto">
          <a:xfrm>
            <a:off x="5112670" y="406827"/>
            <a:ext cx="3863249" cy="25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71800" y="62068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“It’s not your fault, </a:t>
            </a: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it is your problem”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980728"/>
            <a:ext cx="9180512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presentation is for information only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It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is not medical advice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Please discuss any dietary changes with your doctor. If on medications for type 2 diabetes this Practical Guide can be passed to your doctor.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4941168"/>
            <a:ext cx="86044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 smtClean="0"/>
              <a:t>Available on Diabetes Thanet website – Useful links, Adapting medications for low carb for T2D</a:t>
            </a:r>
            <a:endParaRPr lang="en-GB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68253"/>
            <a:ext cx="5328592" cy="6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552" y="3570982"/>
            <a:ext cx="8136904" cy="1154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/>
              <a:t>Adapting diabetes medication for low carbohydrate management of type 2 diabetes: a practical </a:t>
            </a:r>
            <a:r>
              <a:rPr lang="en-GB" sz="2400" b="1" dirty="0" smtClean="0"/>
              <a:t>guide. </a:t>
            </a:r>
            <a:endParaRPr lang="en-GB" sz="2400" b="1" dirty="0"/>
          </a:p>
          <a:p>
            <a:r>
              <a:rPr lang="sv-SE" sz="1600" dirty="0"/>
              <a:t>Campbell Murdoch, David Unwin, David Cavan, Mark Cucuzzella and Mahendra Patel</a:t>
            </a:r>
          </a:p>
        </p:txBody>
      </p:sp>
    </p:spTree>
    <p:extLst>
      <p:ext uri="{BB962C8B-B14F-4D97-AF65-F5344CB8AC3E}">
        <p14:creationId xmlns:p14="http://schemas.microsoft.com/office/powerpoint/2010/main" val="13546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764704"/>
            <a:ext cx="7344816" cy="3888432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dirty="0" smtClean="0"/>
              <a:t>There is a fundamental misunderstanding of the causes and treatment of obesity </a:t>
            </a:r>
            <a:r>
              <a:rPr lang="en-GB" i="1" dirty="0" smtClean="0"/>
              <a:t>(and diabetes)</a:t>
            </a:r>
            <a:r>
              <a:rPr lang="en-GB" dirty="0" smtClean="0"/>
              <a:t> and it is because of this flawed thinking by many experts and advisers that the obesity </a:t>
            </a:r>
            <a:r>
              <a:rPr lang="en-GB" i="1" dirty="0"/>
              <a:t>(and diabetes) </a:t>
            </a:r>
            <a:r>
              <a:rPr lang="en-GB" dirty="0" smtClean="0"/>
              <a:t>crisis has become worse.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797152"/>
            <a:ext cx="4275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Dr Andrew Jenkinson, Bariatric Surgeon</a:t>
            </a:r>
          </a:p>
          <a:p>
            <a:r>
              <a:rPr lang="en-GB" sz="2000" i="1" dirty="0" smtClean="0"/>
              <a:t>University College London Hospital </a:t>
            </a:r>
          </a:p>
          <a:p>
            <a:r>
              <a:rPr lang="en-GB" sz="2000" i="1" dirty="0" smtClean="0"/>
              <a:t>Author – Why We Eat (Too Much)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8018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331640" y="1822918"/>
            <a:ext cx="3842355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besity rates 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7%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1980 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30% 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today </a:t>
            </a:r>
            <a:endParaRPr lang="en-GB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4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331640" y="3978930"/>
            <a:ext cx="3842355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Diabetes rates 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1-2%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1980 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8% 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today</a:t>
            </a:r>
            <a:endParaRPr lang="en-GB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341772"/>
            <a:ext cx="792088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200" b="1" dirty="0">
                <a:latin typeface="Calibri" pitchFamily="34" charset="0"/>
                <a:cs typeface="Calibri" pitchFamily="34" charset="0"/>
              </a:rPr>
              <a:t>Eat Less – Exercise More </a:t>
            </a:r>
            <a:endParaRPr lang="en-GB" sz="32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advice </a:t>
            </a:r>
            <a:r>
              <a:rPr lang="en-GB" sz="3200" dirty="0">
                <a:latin typeface="Calibri" pitchFamily="34" charset="0"/>
                <a:cs typeface="Calibri" pitchFamily="34" charset="0"/>
              </a:rPr>
              <a:t>given for 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40</a:t>
            </a:r>
            <a:r>
              <a:rPr lang="en-GB" sz="3200" dirty="0">
                <a:latin typeface="Calibri" pitchFamily="34" charset="0"/>
                <a:cs typeface="Calibri" pitchFamily="34" charset="0"/>
              </a:rPr>
              <a:t>+ 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years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36096" y="2492896"/>
            <a:ext cx="2664296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4 </a:t>
            </a:r>
            <a:r>
              <a:rPr lang="en-GB" sz="2800" dirty="0" smtClean="0"/>
              <a:t>million </a:t>
            </a:r>
          </a:p>
          <a:p>
            <a:pPr algn="ctr"/>
            <a:r>
              <a:rPr lang="en-GB" sz="3600" b="1" dirty="0" smtClean="0"/>
              <a:t>20 </a:t>
            </a:r>
            <a:r>
              <a:rPr lang="en-GB" sz="2800" dirty="0"/>
              <a:t>million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36096" y="4581128"/>
            <a:ext cx="2664296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0.5 - 1 </a:t>
            </a:r>
            <a:r>
              <a:rPr lang="en-GB" sz="2800" dirty="0" smtClean="0"/>
              <a:t>million </a:t>
            </a:r>
          </a:p>
          <a:p>
            <a:pPr algn="ctr"/>
            <a:r>
              <a:rPr lang="en-GB" sz="3600" b="1" dirty="0"/>
              <a:t>5</a:t>
            </a:r>
            <a:r>
              <a:rPr lang="en-GB" sz="3600" b="1" dirty="0" smtClean="0"/>
              <a:t> </a:t>
            </a:r>
            <a:r>
              <a:rPr lang="en-GB" sz="2800" dirty="0"/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val="34822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Adult Diabetes Rates (</a:t>
            </a:r>
            <a:r>
              <a:rPr lang="en-GB" sz="3600" dirty="0" smtClean="0"/>
              <a:t>Diagnosed) England </a:t>
            </a:r>
            <a:br>
              <a:rPr lang="en-GB" sz="3600" dirty="0" smtClean="0"/>
            </a:br>
            <a:r>
              <a:rPr lang="en-GB" sz="3600" dirty="0" smtClean="0"/>
              <a:t>by Weight Category and Sex - 2019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467108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83568" y="608458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Source: Health </a:t>
            </a:r>
            <a:r>
              <a:rPr lang="en-GB" sz="1600" dirty="0"/>
              <a:t>Survey for England, 2019: Overweight and obesity in adults and children data </a:t>
            </a:r>
            <a:r>
              <a:rPr lang="en-GB" sz="1600" dirty="0" smtClean="0"/>
              <a:t>tables, Table 12</a:t>
            </a:r>
            <a:r>
              <a:rPr lang="en-GB" sz="1600" dirty="0"/>
              <a:t> </a:t>
            </a:r>
            <a:r>
              <a:rPr lang="en-GB" sz="1600" dirty="0" smtClean="0"/>
              <a:t>and  Diabetes UK</a:t>
            </a:r>
            <a:endParaRPr lang="en-GB" sz="1600" dirty="0"/>
          </a:p>
        </p:txBody>
      </p:sp>
      <p:sp>
        <p:nvSpPr>
          <p:cNvPr id="12" name="Oval 11"/>
          <p:cNvSpPr/>
          <p:nvPr/>
        </p:nvSpPr>
        <p:spPr>
          <a:xfrm>
            <a:off x="1691680" y="3645024"/>
            <a:ext cx="792088" cy="576064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499992" y="4581128"/>
            <a:ext cx="792088" cy="576064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915816" y="1700808"/>
            <a:ext cx="79208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652120" y="2420889"/>
            <a:ext cx="79208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4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NHS Management of Type 2 Diabetes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8147248" cy="398903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b="1" dirty="0" smtClean="0"/>
              <a:t>NHS website statements</a:t>
            </a:r>
            <a:endParaRPr lang="en-GB" sz="28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Type 2 diabetes is a </a:t>
            </a:r>
            <a:r>
              <a:rPr lang="en-GB" sz="2800" dirty="0"/>
              <a:t>lifelong condition that can affect your everyday life. </a:t>
            </a:r>
            <a:endParaRPr lang="en-GB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Most people need medicine to control their type 2 diabetes. You may have to take it for the rest of your life.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Diabetes usually gets worse over time, so your medicine or dose may need to change.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6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628799"/>
            <a:ext cx="8136904" cy="38884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9552" y="1628800"/>
            <a:ext cx="8136904" cy="39604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9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4" y="188641"/>
            <a:ext cx="8424935" cy="72008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+mn-lt"/>
                <a:ea typeface="Cambria" panose="02040503050406030204" pitchFamily="18" charset="0"/>
              </a:rPr>
              <a:t>Type 2 diabetes and prescriptions </a:t>
            </a:r>
            <a:endParaRPr lang="en-GB" sz="4000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59772" y="878294"/>
            <a:ext cx="6152589" cy="190263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025" lvl="1" indent="0" algn="ctr">
              <a:spcBef>
                <a:spcPts val="0"/>
              </a:spcBef>
              <a:buNone/>
            </a:pP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2007/08 to 2017/18</a:t>
            </a:r>
          </a:p>
          <a:p>
            <a:pPr marL="73025" lvl="1" indent="0">
              <a:spcBef>
                <a:spcPts val="0"/>
              </a:spcBef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T2D rates in UK</a:t>
            </a:r>
          </a:p>
          <a:p>
            <a:pPr marL="73025" lvl="1" indent="0">
              <a:spcBef>
                <a:spcPts val="0"/>
              </a:spcBef>
              <a:buNone/>
            </a:pPr>
            <a:r>
              <a:rPr lang="en-GB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73%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 in prescriptions for T2D in UK </a:t>
            </a:r>
          </a:p>
          <a:p>
            <a:pPr marL="73025" lvl="1" indent="0">
              <a:spcBef>
                <a:spcPts val="0"/>
              </a:spcBef>
              <a:buNone/>
            </a:pPr>
            <a:r>
              <a:rPr lang="en-GB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UK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5696" y="2924944"/>
            <a:ext cx="4464496" cy="22322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025" lvl="1" indent="0">
              <a:spcBef>
                <a:spcPts val="0"/>
              </a:spcBef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“If the treatment is truly effective then shouldn’t the rates of the disorder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decreasing rather than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increasing?” </a:t>
            </a:r>
          </a:p>
          <a:p>
            <a:pPr marL="73025" lvl="1" indent="0">
              <a:spcBef>
                <a:spcPts val="0"/>
              </a:spcBef>
              <a:buNone/>
            </a:pPr>
            <a:r>
              <a:rPr lang="en-GB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Julia </a:t>
            </a:r>
            <a:r>
              <a:rPr lang="en-GB" sz="1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Rucklidge</a:t>
            </a:r>
            <a:r>
              <a:rPr lang="en-GB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lang="en-GB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Psychologist, Christchurch NZ</a:t>
            </a:r>
            <a:endParaRPr lang="en-GB" sz="1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7</a:t>
            </a:fld>
            <a:endParaRPr lang="en-GB"/>
          </a:p>
        </p:txBody>
      </p:sp>
      <p:pic>
        <p:nvPicPr>
          <p:cNvPr id="9" name="Picture 2" descr="Professor Julia Rucklidge at Lifestyle Medicine 2016 - Conference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7" r="22234"/>
          <a:stretch/>
        </p:blipFill>
        <p:spPr bwMode="auto">
          <a:xfrm>
            <a:off x="307975" y="2924944"/>
            <a:ext cx="153006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5345341"/>
            <a:ext cx="4496875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“You can’t use drugs to cure a dietary disease” </a:t>
            </a:r>
          </a:p>
          <a:p>
            <a:r>
              <a:rPr lang="en-GB" i="1" dirty="0" smtClean="0"/>
              <a:t>Dr Jason Fung, Author The Diabetes Code</a:t>
            </a:r>
            <a:endParaRPr lang="en-GB" i="1" dirty="0"/>
          </a:p>
        </p:txBody>
      </p:sp>
      <p:sp>
        <p:nvSpPr>
          <p:cNvPr id="5" name="AutoShape 2" descr="Jason Fung, MD | The Institute for Functional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r="10439"/>
          <a:stretch/>
        </p:blipFill>
        <p:spPr bwMode="auto">
          <a:xfrm>
            <a:off x="7380312" y="4250622"/>
            <a:ext cx="1584176" cy="213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9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34678"/>
            <a:ext cx="7931224" cy="562074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It’s not your fault?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344816" cy="38164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What affects obesity and diabetes?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Elevated insulin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Hunger and satiety hormones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Processed food addiction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Exercise is very important, but does not help much with weight loss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What you eat affects how much you 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138390"/>
              </p:ext>
            </p:extLst>
          </p:nvPr>
        </p:nvGraphicFramePr>
        <p:xfrm>
          <a:off x="1187624" y="1556792"/>
          <a:ext cx="88569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6FCA-239B-41D9-8120-D7168BDA4F31}" type="slidenum">
              <a:rPr lang="en-GB" smtClean="0"/>
              <a:t>9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139952" y="3726324"/>
            <a:ext cx="3384376" cy="40011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sz="2000" b="1" dirty="0">
                <a:solidFill>
                  <a:schemeClr val="tx1"/>
                </a:solidFill>
              </a:rPr>
              <a:t>Diabetes </a:t>
            </a:r>
            <a:r>
              <a:rPr lang="en-GB" sz="2000" b="1" dirty="0" smtClean="0">
                <a:solidFill>
                  <a:schemeClr val="tx1"/>
                </a:solidFill>
              </a:rPr>
              <a:t>diagnosis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75656" y="5085184"/>
            <a:ext cx="604867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47864" y="506602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Time (years/decades)</a:t>
            </a:r>
            <a:endParaRPr lang="en-GB" sz="28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29600" cy="79208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Timeline towards T2D diagnosis</a:t>
            </a:r>
            <a:endParaRPr lang="en-GB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412643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sz="2000" b="1" dirty="0" smtClean="0">
                <a:solidFill>
                  <a:schemeClr val="tx1"/>
                </a:solidFill>
              </a:rPr>
              <a:t>Pre-diabetes</a:t>
            </a:r>
          </a:p>
        </p:txBody>
      </p:sp>
      <p:sp>
        <p:nvSpPr>
          <p:cNvPr id="7" name="Oval 6"/>
          <p:cNvSpPr/>
          <p:nvPr/>
        </p:nvSpPr>
        <p:spPr>
          <a:xfrm>
            <a:off x="2411760" y="3789040"/>
            <a:ext cx="504056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1</a:t>
            </a:r>
            <a:endParaRPr lang="en-GB" sz="2800" b="1" dirty="0"/>
          </a:p>
        </p:txBody>
      </p:sp>
      <p:sp>
        <p:nvSpPr>
          <p:cNvPr id="17" name="Oval 16"/>
          <p:cNvSpPr/>
          <p:nvPr/>
        </p:nvSpPr>
        <p:spPr>
          <a:xfrm>
            <a:off x="3077031" y="3068960"/>
            <a:ext cx="504056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2</a:t>
            </a:r>
            <a:endParaRPr lang="en-GB" sz="2800" b="1" dirty="0"/>
          </a:p>
        </p:txBody>
      </p:sp>
      <p:sp>
        <p:nvSpPr>
          <p:cNvPr id="18" name="Oval 17"/>
          <p:cNvSpPr/>
          <p:nvPr/>
        </p:nvSpPr>
        <p:spPr>
          <a:xfrm>
            <a:off x="3851920" y="2492896"/>
            <a:ext cx="504056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3</a:t>
            </a:r>
            <a:endParaRPr lang="en-GB" sz="2800" b="1" dirty="0"/>
          </a:p>
        </p:txBody>
      </p:sp>
      <p:sp>
        <p:nvSpPr>
          <p:cNvPr id="13" name="Oval 12"/>
          <p:cNvSpPr/>
          <p:nvPr/>
        </p:nvSpPr>
        <p:spPr>
          <a:xfrm>
            <a:off x="5508104" y="2924944"/>
            <a:ext cx="504056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4</a:t>
            </a:r>
            <a:endParaRPr lang="en-GB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23528" y="404664"/>
            <a:ext cx="648072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1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4522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0" grpId="0" animBg="1"/>
      <p:bldP spid="24" grpId="0"/>
      <p:bldP spid="12" grpId="0"/>
      <p:bldP spid="7" grpId="0" animBg="1"/>
      <p:bldP spid="17" grpId="0" animBg="1"/>
      <p:bldP spid="18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25939</TotalTime>
  <Words>875</Words>
  <Application>Microsoft Office PowerPoint</Application>
  <PresentationFormat>On-screen Show (4:3)</PresentationFormat>
  <Paragraphs>159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Adult Diabetes Rates (Diagnosed) England  by Weight Category and Sex - 2019</vt:lpstr>
      <vt:lpstr>NHS Management of Type 2 Diabetes</vt:lpstr>
      <vt:lpstr>Type 2 diabetes and prescriptions </vt:lpstr>
      <vt:lpstr>It’s not your fault?</vt:lpstr>
      <vt:lpstr>Timeline towards T2D diagnosis</vt:lpstr>
      <vt:lpstr>PowerPoint Presentation</vt:lpstr>
      <vt:lpstr>PowerPoint Presentation</vt:lpstr>
      <vt:lpstr>PowerPoint Presentation</vt:lpstr>
      <vt:lpstr>Processed Food Addiction</vt:lpstr>
      <vt:lpstr>PowerPoint Presentation</vt:lpstr>
      <vt:lpstr>PowerPoint Presentation</vt:lpstr>
      <vt:lpstr>3 Rules of 3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</dc:creator>
  <cp:lastModifiedBy>Jeremy Martin</cp:lastModifiedBy>
  <cp:revision>1342</cp:revision>
  <cp:lastPrinted>2020-02-02T11:15:47Z</cp:lastPrinted>
  <dcterms:created xsi:type="dcterms:W3CDTF">2019-07-02T09:55:44Z</dcterms:created>
  <dcterms:modified xsi:type="dcterms:W3CDTF">2022-02-03T10:32:23Z</dcterms:modified>
</cp:coreProperties>
</file>